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0" r:id="rId3"/>
    <p:sldMasterId id="2147483760" r:id="rId4"/>
    <p:sldMasterId id="2147483810" r:id="rId5"/>
  </p:sldMasterIdLst>
  <p:notesMasterIdLst>
    <p:notesMasterId r:id="rId34"/>
  </p:notesMasterIdLst>
  <p:sldIdLst>
    <p:sldId id="256" r:id="rId6"/>
    <p:sldId id="257" r:id="rId7"/>
    <p:sldId id="340" r:id="rId8"/>
    <p:sldId id="341" r:id="rId9"/>
    <p:sldId id="262" r:id="rId10"/>
    <p:sldId id="306" r:id="rId11"/>
    <p:sldId id="302" r:id="rId12"/>
    <p:sldId id="303" r:id="rId13"/>
    <p:sldId id="263" r:id="rId14"/>
    <p:sldId id="324" r:id="rId15"/>
    <p:sldId id="264" r:id="rId16"/>
    <p:sldId id="325" r:id="rId17"/>
    <p:sldId id="288" r:id="rId18"/>
    <p:sldId id="267" r:id="rId19"/>
    <p:sldId id="327" r:id="rId20"/>
    <p:sldId id="339" r:id="rId21"/>
    <p:sldId id="280" r:id="rId22"/>
    <p:sldId id="266" r:id="rId23"/>
    <p:sldId id="330" r:id="rId24"/>
    <p:sldId id="268" r:id="rId25"/>
    <p:sldId id="332" r:id="rId26"/>
    <p:sldId id="333" r:id="rId27"/>
    <p:sldId id="334" r:id="rId28"/>
    <p:sldId id="321" r:id="rId29"/>
    <p:sldId id="336" r:id="rId30"/>
    <p:sldId id="337" r:id="rId31"/>
    <p:sldId id="338" r:id="rId32"/>
    <p:sldId id="276" r:id="rId3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9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9944" autoAdjust="0"/>
  </p:normalViewPr>
  <p:slideViewPr>
    <p:cSldViewPr snapToGrid="0">
      <p:cViewPr varScale="1">
        <p:scale>
          <a:sx n="67" d="100"/>
          <a:sy n="67" d="100"/>
        </p:scale>
        <p:origin x="2274" y="60"/>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1" d="100"/>
          <a:sy n="81" d="100"/>
        </p:scale>
        <p:origin x="386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66B7810-015F-4A8E-9451-099A97098734}" type="datetimeFigureOut">
              <a:rPr lang="en-US" smtClean="0"/>
              <a:t>9/5/2024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95941A40-CDBC-42C7-989D-9BE6448D2E8E}" type="slidenum">
              <a:rPr lang="en-US" smtClean="0"/>
              <a:t>‹#›</a:t>
            </a:fld>
            <a:endParaRPr lang="en-US"/>
          </a:p>
        </p:txBody>
      </p:sp>
    </p:spTree>
    <p:extLst>
      <p:ext uri="{BB962C8B-B14F-4D97-AF65-F5344CB8AC3E}">
        <p14:creationId xmlns:p14="http://schemas.microsoft.com/office/powerpoint/2010/main" val="3576155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The facilitators should introduce themselves, welcome and thank everyone for attending. </a:t>
            </a:r>
          </a:p>
          <a:p>
            <a:pPr marL="181240" indent="-181240">
              <a:buFont typeface="Arial" panose="020B0604020202020204" pitchFamily="34" charset="0"/>
              <a:buChar char="•"/>
            </a:pPr>
            <a:r>
              <a:rPr lang="en-US" dirty="0"/>
              <a:t>Give some information about your personal connection to the issues</a:t>
            </a:r>
            <a:r>
              <a:rPr lang="en-US" baseline="0" dirty="0"/>
              <a:t> of alcohol overdose and/or hazing (e.g., you want to keep students/peers safe, help people understand the risks of hazing, etc.)</a:t>
            </a:r>
            <a:endParaRPr lang="en-US" dirty="0"/>
          </a:p>
          <a:p>
            <a:endParaRPr lang="en-US" dirty="0"/>
          </a:p>
        </p:txBody>
      </p:sp>
      <p:sp>
        <p:nvSpPr>
          <p:cNvPr id="4" name="Slide Number Placeholder 3"/>
          <p:cNvSpPr>
            <a:spLocks noGrp="1"/>
          </p:cNvSpPr>
          <p:nvPr>
            <p:ph type="sldNum" sz="quarter" idx="10"/>
          </p:nvPr>
        </p:nvSpPr>
        <p:spPr/>
        <p:txBody>
          <a:bodyPr/>
          <a:lstStyle/>
          <a:p>
            <a:fld id="{95941A40-CDBC-42C7-989D-9BE6448D2E8E}" type="slidenum">
              <a:rPr lang="en-US" smtClean="0"/>
              <a:t>1</a:t>
            </a:fld>
            <a:endParaRPr lang="en-US"/>
          </a:p>
        </p:txBody>
      </p:sp>
    </p:spTree>
    <p:extLst>
      <p:ext uri="{BB962C8B-B14F-4D97-AF65-F5344CB8AC3E}">
        <p14:creationId xmlns:p14="http://schemas.microsoft.com/office/powerpoint/2010/main" val="2281790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Let’s make sure we all have a basic understanding of what hazing is:</a:t>
            </a:r>
          </a:p>
          <a:p>
            <a:pPr marL="181240" indent="-181240">
              <a:buFont typeface="Arial" panose="020B0604020202020204" pitchFamily="34" charset="0"/>
              <a:buChar char="•"/>
            </a:pPr>
            <a:r>
              <a:rPr lang="en-US" dirty="0"/>
              <a:t>There are 3 components:</a:t>
            </a:r>
          </a:p>
          <a:p>
            <a:pPr marL="664546" lvl="1" indent="-181240">
              <a:buFont typeface="Arial" panose="020B0604020202020204" pitchFamily="34" charset="0"/>
              <a:buChar char="•"/>
            </a:pPr>
            <a:r>
              <a:rPr lang="en-US" dirty="0"/>
              <a:t>Group context (related to joining or maintaining membership in a group)</a:t>
            </a:r>
          </a:p>
          <a:p>
            <a:pPr marL="664546" lvl="1" indent="-181240">
              <a:buFont typeface="Arial" panose="020B0604020202020204" pitchFamily="34" charset="0"/>
              <a:buChar char="•"/>
            </a:pPr>
            <a:r>
              <a:rPr lang="en-US" dirty="0"/>
              <a:t>Humiliating, degrading, or endangering behavior</a:t>
            </a:r>
          </a:p>
          <a:p>
            <a:pPr marL="664546" lvl="1" indent="-181240">
              <a:buFont typeface="Arial" panose="020B0604020202020204" pitchFamily="34" charset="0"/>
              <a:buChar char="•"/>
            </a:pPr>
            <a:r>
              <a:rPr lang="en-US" dirty="0"/>
              <a:t>Regardless of consent</a:t>
            </a:r>
          </a:p>
          <a:p>
            <a:pPr marL="181240" indent="-181240">
              <a:buFont typeface="Arial" panose="020B0604020202020204" pitchFamily="34" charset="0"/>
              <a:buChar char="•"/>
            </a:pPr>
            <a:r>
              <a:rPr lang="en-US" b="1" dirty="0"/>
              <a:t>ASK</a:t>
            </a:r>
            <a:r>
              <a:rPr lang="en-US" dirty="0"/>
              <a:t>:</a:t>
            </a:r>
            <a:r>
              <a:rPr lang="en-US" baseline="0" dirty="0"/>
              <a:t> </a:t>
            </a:r>
            <a:r>
              <a:rPr lang="en-US" dirty="0"/>
              <a:t>“What do you notice, find interesting, or find confusing about this statement?”</a:t>
            </a:r>
          </a:p>
          <a:p>
            <a:pPr marL="181240" indent="-181240">
              <a:buFont typeface="Arial" panose="020B0604020202020204" pitchFamily="34" charset="0"/>
              <a:buChar char="•"/>
            </a:pPr>
            <a:r>
              <a:rPr lang="en-US" dirty="0"/>
              <a:t>Most audiences will focus on the consent aspect and the phrase: "regardless of a person’s willingness to participate” as something</a:t>
            </a:r>
            <a:r>
              <a:rPr lang="en-US" baseline="0" dirty="0"/>
              <a:t> they had not really considered before. </a:t>
            </a:r>
            <a:endParaRPr lang="en-US" dirty="0"/>
          </a:p>
          <a:p>
            <a:endParaRPr lang="en-US" dirty="0"/>
          </a:p>
        </p:txBody>
      </p:sp>
      <p:sp>
        <p:nvSpPr>
          <p:cNvPr id="4" name="Slide Number Placeholder 3"/>
          <p:cNvSpPr>
            <a:spLocks noGrp="1"/>
          </p:cNvSpPr>
          <p:nvPr>
            <p:ph type="sldNum" sz="quarter" idx="5"/>
          </p:nvPr>
        </p:nvSpPr>
        <p:spPr/>
        <p:txBody>
          <a:bodyPr/>
          <a:lstStyle/>
          <a:p>
            <a:fld id="{95941A40-CDBC-42C7-989D-9BE6448D2E8E}" type="slidenum">
              <a:rPr lang="en-US" smtClean="0"/>
              <a:t>10</a:t>
            </a:fld>
            <a:endParaRPr lang="en-US"/>
          </a:p>
        </p:txBody>
      </p:sp>
    </p:spTree>
    <p:extLst>
      <p:ext uri="{BB962C8B-B14F-4D97-AF65-F5344CB8AC3E}">
        <p14:creationId xmlns:p14="http://schemas.microsoft.com/office/powerpoint/2010/main" val="3551768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538163"/>
            <a:ext cx="4791075" cy="2695575"/>
          </a:xfrm>
        </p:spPr>
      </p:sp>
      <p:sp>
        <p:nvSpPr>
          <p:cNvPr id="3" name="Notes Placeholder 2"/>
          <p:cNvSpPr>
            <a:spLocks noGrp="1"/>
          </p:cNvSpPr>
          <p:nvPr>
            <p:ph type="body" idx="1"/>
          </p:nvPr>
        </p:nvSpPr>
        <p:spPr>
          <a:xfrm>
            <a:off x="731520" y="4003965"/>
            <a:ext cx="5852160" cy="4397086"/>
          </a:xfrm>
        </p:spPr>
        <p:txBody>
          <a:bodyPr/>
          <a:lstStyle/>
          <a:p>
            <a:pPr marL="188181" indent="-188181">
              <a:buFont typeface="Arial" panose="020B0604020202020204" pitchFamily="34" charset="0"/>
              <a:buChar char="•"/>
            </a:pPr>
            <a:r>
              <a:rPr lang="en-US" sz="1300" dirty="0"/>
              <a:t>Hazing really can happen to anyone -- it has nothing to do with strength or weakness, likeability, or popularity. </a:t>
            </a:r>
          </a:p>
          <a:p>
            <a:pPr marL="188181" indent="-188181" fontAlgn="base">
              <a:buFont typeface="Arial" panose="020B0604020202020204" pitchFamily="34" charset="0"/>
              <a:buChar char="•"/>
              <a:defRPr/>
            </a:pPr>
            <a:r>
              <a:rPr lang="en-US" sz="1300" dirty="0">
                <a:solidFill>
                  <a:schemeClr val="dk1"/>
                </a:solidFill>
                <a:ea typeface="Calibri"/>
                <a:cs typeface="Calibri"/>
                <a:sym typeface="Calibri"/>
              </a:rPr>
              <a:t>In a large </a:t>
            </a:r>
            <a:r>
              <a:rPr lang="en-US" sz="1300" b="1" dirty="0">
                <a:solidFill>
                  <a:schemeClr val="dk1"/>
                </a:solidFill>
                <a:ea typeface="Calibri"/>
                <a:cs typeface="Calibri"/>
                <a:sym typeface="Calibri"/>
              </a:rPr>
              <a:t>national survey of college students</a:t>
            </a:r>
            <a:r>
              <a:rPr lang="en-US" sz="1300" dirty="0">
                <a:solidFill>
                  <a:schemeClr val="dk1"/>
                </a:solidFill>
                <a:ea typeface="Calibri"/>
                <a:cs typeface="Calibri"/>
                <a:sym typeface="Calibri"/>
              </a:rPr>
              <a:t>, a little over</a:t>
            </a:r>
            <a:r>
              <a:rPr lang="en-US" sz="1300" b="1" dirty="0"/>
              <a:t> half </a:t>
            </a:r>
            <a:r>
              <a:rPr lang="en-US" sz="1300" dirty="0"/>
              <a:t>report being hazed, so we know that applies to many of you. </a:t>
            </a:r>
          </a:p>
          <a:p>
            <a:pPr marL="188181" indent="-188181" fontAlgn="base">
              <a:buFont typeface="Arial" panose="020B0604020202020204" pitchFamily="34" charset="0"/>
              <a:buChar char="•"/>
              <a:defRPr/>
            </a:pPr>
            <a:r>
              <a:rPr lang="en-US" sz="1300" dirty="0"/>
              <a:t>This is a national problem that we’re working to end on campuses across the country.</a:t>
            </a:r>
          </a:p>
          <a:p>
            <a:pPr marL="188181" indent="-188181" fontAlgn="base">
              <a:buFont typeface="Arial" panose="020B0604020202020204" pitchFamily="34" charset="0"/>
              <a:buChar char="•"/>
              <a:defRPr/>
            </a:pPr>
            <a:r>
              <a:rPr lang="en-US" sz="1300" dirty="0"/>
              <a:t>It’s striking that only a very small percent of those students who WERE hazed, believe they were hazed. Let’s look at why that might be.</a:t>
            </a:r>
          </a:p>
          <a:p>
            <a:pPr marL="188181" indent="-188181" fontAlgn="base">
              <a:buFont typeface="Arial" panose="020B0604020202020204" pitchFamily="34" charset="0"/>
              <a:buChar char="•"/>
              <a:defRPr/>
            </a:pPr>
            <a:endParaRPr lang="en-US" sz="1300" dirty="0"/>
          </a:p>
          <a:p>
            <a:pPr fontAlgn="base">
              <a:defRPr/>
            </a:pPr>
            <a:r>
              <a:rPr lang="en-US" sz="1300" dirty="0">
                <a:solidFill>
                  <a:schemeClr val="dk1"/>
                </a:solidFill>
                <a:ea typeface="Calibri"/>
                <a:cs typeface="Calibri"/>
                <a:sym typeface="Calibri"/>
              </a:rPr>
              <a:t>Source:</a:t>
            </a:r>
            <a:r>
              <a:rPr lang="en-US" sz="1300" dirty="0"/>
              <a:t> </a:t>
            </a:r>
            <a:r>
              <a:rPr lang="en-US" sz="1300" dirty="0">
                <a:solidFill>
                  <a:schemeClr val="dk1"/>
                </a:solidFill>
                <a:ea typeface="Calibri"/>
                <a:cs typeface="Calibri"/>
                <a:sym typeface="Calibri"/>
              </a:rPr>
              <a:t> Hazing in View: College Students at Risk. </a:t>
            </a:r>
            <a:r>
              <a:rPr lang="en-US" sz="1300" dirty="0">
                <a:solidFill>
                  <a:srgbClr val="333333"/>
                </a:solidFill>
                <a:ea typeface="Calibri"/>
                <a:cs typeface="Calibri"/>
                <a:sym typeface="Calibri"/>
              </a:rPr>
              <a:t>Initial Findings from the National Study of Student Hazing </a:t>
            </a:r>
            <a:r>
              <a:rPr lang="en-US" sz="1300" dirty="0">
                <a:solidFill>
                  <a:schemeClr val="dk1"/>
                </a:solidFill>
                <a:ea typeface="Calibri"/>
                <a:cs typeface="Calibri"/>
                <a:sym typeface="Calibri"/>
              </a:rPr>
              <a:t>(2008) Allen &amp; Madden</a:t>
            </a:r>
            <a:endParaRPr lang="en-US" sz="1300" dirty="0">
              <a:solidFill>
                <a:schemeClr val="dk1"/>
              </a:solidFill>
              <a:ea typeface="Calibri"/>
              <a:cs typeface="Calibri"/>
            </a:endParaRPr>
          </a:p>
          <a:p>
            <a:pPr rtl="0" fontAlgn="base"/>
            <a:r>
              <a:rPr lang="en-US" sz="1300" dirty="0">
                <a:solidFill>
                  <a:schemeClr val="dk1"/>
                </a:solidFill>
                <a:ea typeface="Calibri"/>
                <a:cs typeface="Calibri"/>
                <a:sym typeface="Calibri"/>
              </a:rPr>
              <a:t>-More than 11,000 students from 53 universities and colleges participated in this research.</a:t>
            </a:r>
            <a:endParaRPr lang="en-US" sz="1300" dirty="0">
              <a:solidFill>
                <a:schemeClr val="dk1"/>
              </a:solidFill>
              <a:ea typeface="Calibri"/>
              <a:cs typeface="Calibri"/>
            </a:endParaRPr>
          </a:p>
          <a:p>
            <a:pPr rtl="0" fontAlgn="base"/>
            <a:r>
              <a:rPr lang="en-US" sz="1300" dirty="0">
                <a:solidFill>
                  <a:schemeClr val="dk1"/>
                </a:solidFill>
                <a:ea typeface="Calibri"/>
                <a:cs typeface="Calibri"/>
                <a:sym typeface="Calibri"/>
              </a:rPr>
              <a:t>-Data collection involved an on-line survey sent to a random sample of undergraduate students enrolled at participating institutions.</a:t>
            </a:r>
            <a:endParaRPr lang="en-US" sz="1300" dirty="0">
              <a:solidFill>
                <a:schemeClr val="dk1"/>
              </a:solidFill>
              <a:ea typeface="Calibri"/>
              <a:cs typeface="Calibri"/>
            </a:endParaRPr>
          </a:p>
          <a:p>
            <a:pPr rtl="0" fontAlgn="base"/>
            <a:r>
              <a:rPr lang="en-US" sz="1300" dirty="0">
                <a:solidFill>
                  <a:schemeClr val="dk1"/>
                </a:solidFill>
                <a:ea typeface="Calibri"/>
                <a:cs typeface="Calibri"/>
                <a:sym typeface="Calibri"/>
              </a:rPr>
              <a:t>-Researchers also made campus visits and conducted interviews with more than 300 individuals including students, staff, and administrators at 18 campuses</a:t>
            </a:r>
            <a:endParaRPr lang="en-US" sz="1300" dirty="0">
              <a:solidFill>
                <a:schemeClr val="dk1"/>
              </a:solidFill>
              <a:ea typeface="Calibri"/>
              <a:cs typeface="Calibri"/>
            </a:endParaRPr>
          </a:p>
          <a:p>
            <a:pPr rtl="0" fontAlgn="base"/>
            <a:r>
              <a:rPr lang="en-US" sz="1300" dirty="0">
                <a:solidFill>
                  <a:schemeClr val="dk1"/>
                </a:solidFill>
                <a:ea typeface="Calibri"/>
                <a:cs typeface="Calibri"/>
                <a:sym typeface="Calibri"/>
              </a:rPr>
              <a:t>-55% of college students involved in clubs, teams, and organizations experience hazing and were asked follow-up questions about their perceptions, including if they believe they had been hazed.</a:t>
            </a:r>
            <a:endParaRPr lang="en-US" sz="1300" dirty="0">
              <a:solidFill>
                <a:schemeClr val="dk1"/>
              </a:solidFill>
              <a:ea typeface="Calibri"/>
              <a:cs typeface="Calibri"/>
            </a:endParaRPr>
          </a:p>
          <a:p>
            <a:endParaRPr lang="en-US" dirty="0"/>
          </a:p>
        </p:txBody>
      </p:sp>
      <p:sp>
        <p:nvSpPr>
          <p:cNvPr id="4" name="Slide Number Placeholder 3"/>
          <p:cNvSpPr>
            <a:spLocks noGrp="1"/>
          </p:cNvSpPr>
          <p:nvPr>
            <p:ph type="sldNum" sz="quarter" idx="10"/>
          </p:nvPr>
        </p:nvSpPr>
        <p:spPr/>
        <p:txBody>
          <a:bodyPr/>
          <a:lstStyle/>
          <a:p>
            <a:pPr defTabSz="966612">
              <a:defRPr/>
            </a:pPr>
            <a:fld id="{871B2431-D351-4C6E-A3CF-9DFAC0E3E050}" type="slidenum">
              <a:rPr lang="cs-CZ">
                <a:solidFill>
                  <a:prstClr val="black"/>
                </a:solidFill>
                <a:latin typeface="Calibri"/>
              </a:rPr>
              <a:pPr defTabSz="966612">
                <a:defRPr/>
              </a:pPr>
              <a:t>11</a:t>
            </a:fld>
            <a:endParaRPr lang="cs-CZ">
              <a:solidFill>
                <a:prstClr val="black"/>
              </a:solidFill>
              <a:latin typeface="Calibri"/>
            </a:endParaRPr>
          </a:p>
        </p:txBody>
      </p:sp>
    </p:spTree>
    <p:extLst>
      <p:ext uri="{BB962C8B-B14F-4D97-AF65-F5344CB8AC3E}">
        <p14:creationId xmlns:p14="http://schemas.microsoft.com/office/powerpoint/2010/main" val="3509005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7100" y="496888"/>
            <a:ext cx="4791075" cy="2695575"/>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There are many hazing behaviors, but they tend to impact people in similar ways.</a:t>
            </a:r>
          </a:p>
          <a:p>
            <a:pPr marL="181240" indent="-181240">
              <a:buFont typeface="Arial" panose="020B0604020202020204" pitchFamily="34" charset="0"/>
              <a:buChar char="•"/>
            </a:pPr>
            <a:r>
              <a:rPr lang="en-US" dirty="0"/>
              <a:t>The Gordie Center</a:t>
            </a:r>
            <a:r>
              <a:rPr lang="en-US" baseline="0" dirty="0"/>
              <a:t> created a video to help students understand hazing signs for friends (and themselves!)</a:t>
            </a:r>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slide has a hyperlink to the video.  You can access the video directly at:</a:t>
            </a:r>
          </a:p>
          <a:p>
            <a:endParaRPr lang="en-US" baseline="0" dirty="0"/>
          </a:p>
          <a:p>
            <a:r>
              <a:rPr lang="en-US" baseline="0" dirty="0"/>
              <a:t>https://youtu.be/um2xLIxF8ng</a:t>
            </a:r>
            <a:endParaRPr lang="en-US" dirty="0"/>
          </a:p>
        </p:txBody>
      </p:sp>
      <p:sp>
        <p:nvSpPr>
          <p:cNvPr id="4" name="Slide Number Placeholder 3"/>
          <p:cNvSpPr>
            <a:spLocks noGrp="1"/>
          </p:cNvSpPr>
          <p:nvPr>
            <p:ph type="sldNum" sz="quarter" idx="10"/>
          </p:nvPr>
        </p:nvSpPr>
        <p:spPr/>
        <p:txBody>
          <a:bodyPr/>
          <a:lstStyle/>
          <a:p>
            <a:pPr defTabSz="966612">
              <a:defRPr/>
            </a:pPr>
            <a:fld id="{871B2431-D351-4C6E-A3CF-9DFAC0E3E050}" type="slidenum">
              <a:rPr lang="cs-CZ">
                <a:solidFill>
                  <a:prstClr val="black"/>
                </a:solidFill>
                <a:latin typeface="Calibri"/>
              </a:rPr>
              <a:pPr defTabSz="966612">
                <a:defRPr/>
              </a:pPr>
              <a:t>12</a:t>
            </a:fld>
            <a:endParaRPr lang="cs-CZ">
              <a:solidFill>
                <a:prstClr val="black"/>
              </a:solidFill>
              <a:latin typeface="Calibri"/>
            </a:endParaRPr>
          </a:p>
        </p:txBody>
      </p:sp>
    </p:spTree>
    <p:extLst>
      <p:ext uri="{BB962C8B-B14F-4D97-AF65-F5344CB8AC3E}">
        <p14:creationId xmlns:p14="http://schemas.microsoft.com/office/powerpoint/2010/main" val="214405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The video we just watched gave you some ideas of what you can do to help a friend who might experience hazing. </a:t>
            </a:r>
          </a:p>
          <a:p>
            <a:pPr marL="181240" indent="-181240">
              <a:buFont typeface="Arial" panose="020B0604020202020204" pitchFamily="34" charset="0"/>
              <a:buChar char="•"/>
            </a:pPr>
            <a:r>
              <a:rPr lang="en-US" dirty="0"/>
              <a:t>We’re going to dive into bystander intervention in this section.</a:t>
            </a:r>
          </a:p>
        </p:txBody>
      </p:sp>
      <p:sp>
        <p:nvSpPr>
          <p:cNvPr id="4" name="Slide Number Placeholder 3"/>
          <p:cNvSpPr>
            <a:spLocks noGrp="1"/>
          </p:cNvSpPr>
          <p:nvPr>
            <p:ph type="sldNum" sz="quarter" idx="5"/>
          </p:nvPr>
        </p:nvSpPr>
        <p:spPr/>
        <p:txBody>
          <a:bodyPr/>
          <a:lstStyle/>
          <a:p>
            <a:fld id="{95941A40-CDBC-42C7-989D-9BE6448D2E8E}" type="slidenum">
              <a:rPr lang="en-US" smtClean="0"/>
              <a:t>13</a:t>
            </a:fld>
            <a:endParaRPr lang="en-US"/>
          </a:p>
        </p:txBody>
      </p:sp>
    </p:spTree>
    <p:extLst>
      <p:ext uri="{BB962C8B-B14F-4D97-AF65-F5344CB8AC3E}">
        <p14:creationId xmlns:p14="http://schemas.microsoft.com/office/powerpoint/2010/main" val="2880823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93725"/>
            <a:ext cx="4792663" cy="2695575"/>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In a national survey of college students, over a quarter said they had seen hazing on campus in the past year.</a:t>
            </a:r>
          </a:p>
          <a:p>
            <a:pPr marL="181240" indent="-181240">
              <a:buFont typeface="Arial" panose="020B0604020202020204" pitchFamily="34" charset="0"/>
              <a:buChar char="•"/>
            </a:pPr>
            <a:r>
              <a:rPr lang="en-US" dirty="0"/>
              <a:t>Over 2/3 said alcohol was involved in the acts they witnessed.</a:t>
            </a:r>
          </a:p>
        </p:txBody>
      </p:sp>
      <p:sp>
        <p:nvSpPr>
          <p:cNvPr id="4" name="Slide Number Placeholder 3"/>
          <p:cNvSpPr>
            <a:spLocks noGrp="1"/>
          </p:cNvSpPr>
          <p:nvPr>
            <p:ph type="sldNum" sz="quarter" idx="10"/>
          </p:nvPr>
        </p:nvSpPr>
        <p:spPr/>
        <p:txBody>
          <a:bodyPr/>
          <a:lstStyle/>
          <a:p>
            <a:pPr defTabSz="966612">
              <a:defRPr/>
            </a:pPr>
            <a:fld id="{871B2431-D351-4C6E-A3CF-9DFAC0E3E050}" type="slidenum">
              <a:rPr lang="cs-CZ">
                <a:solidFill>
                  <a:prstClr val="black"/>
                </a:solidFill>
                <a:latin typeface="Calibri"/>
              </a:rPr>
              <a:pPr defTabSz="966612">
                <a:defRPr/>
              </a:pPr>
              <a:t>14</a:t>
            </a:fld>
            <a:endParaRPr lang="cs-CZ">
              <a:solidFill>
                <a:prstClr val="black"/>
              </a:solidFill>
              <a:latin typeface="Calibri"/>
            </a:endParaRPr>
          </a:p>
        </p:txBody>
      </p:sp>
    </p:spTree>
    <p:extLst>
      <p:ext uri="{BB962C8B-B14F-4D97-AF65-F5344CB8AC3E}">
        <p14:creationId xmlns:p14="http://schemas.microsoft.com/office/powerpoint/2010/main" val="968004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Although</a:t>
            </a:r>
            <a:r>
              <a:rPr lang="en-US" baseline="0" dirty="0"/>
              <a:t> not all hazing involved alcohol use, it is the most frequent reason of hazing-related death.</a:t>
            </a:r>
          </a:p>
          <a:p>
            <a:pPr marL="181240" indent="-181240">
              <a:buFont typeface="Arial" panose="020B0604020202020204" pitchFamily="34" charset="0"/>
              <a:buChar char="•"/>
            </a:pPr>
            <a:r>
              <a:rPr lang="en-US" dirty="0"/>
              <a:t>In a</a:t>
            </a:r>
            <a:r>
              <a:rPr lang="en-US" baseline="0" dirty="0"/>
              <a:t> </a:t>
            </a:r>
            <a:r>
              <a:rPr lang="en-US" dirty="0"/>
              <a:t>national</a:t>
            </a:r>
            <a:r>
              <a:rPr lang="en-US" baseline="0" dirty="0"/>
              <a:t> survey of hazing experiences, alcohol was involved in two of the three most frequent hazing behaviors. </a:t>
            </a:r>
            <a:endParaRPr lang="en-US" dirty="0"/>
          </a:p>
        </p:txBody>
      </p:sp>
      <p:sp>
        <p:nvSpPr>
          <p:cNvPr id="4" name="Slide Number Placeholder 3"/>
          <p:cNvSpPr>
            <a:spLocks noGrp="1"/>
          </p:cNvSpPr>
          <p:nvPr>
            <p:ph type="sldNum" sz="quarter" idx="10"/>
          </p:nvPr>
        </p:nvSpPr>
        <p:spPr/>
        <p:txBody>
          <a:bodyPr/>
          <a:lstStyle/>
          <a:p>
            <a:pPr defTabSz="966612">
              <a:defRPr/>
            </a:pPr>
            <a:fld id="{95941A40-CDBC-42C7-989D-9BE6448D2E8E}" type="slidenum">
              <a:rPr lang="en-US">
                <a:solidFill>
                  <a:prstClr val="black"/>
                </a:solidFill>
                <a:latin typeface="Calibri" panose="020F0502020204030204"/>
              </a:rPr>
              <a:pPr defTabSz="966612">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4092697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Why is alcohol use dangerous when combined with hazing?</a:t>
            </a:r>
          </a:p>
          <a:p>
            <a:pPr marL="181240" indent="-181240">
              <a:buFont typeface="Arial" panose="020B0604020202020204" pitchFamily="34" charset="0"/>
              <a:buChar char="•"/>
            </a:pPr>
            <a:r>
              <a:rPr lang="en-US" dirty="0"/>
              <a:t>The first area to be impacted when drinking is one’s sense of judgment – the ability to decide if an activity is a good idea or not. </a:t>
            </a:r>
          </a:p>
          <a:p>
            <a:pPr marL="181240" indent="-181240">
              <a:buFont typeface="Arial" panose="020B0604020202020204" pitchFamily="34" charset="0"/>
              <a:buChar char="•"/>
            </a:pPr>
            <a:r>
              <a:rPr lang="en-US" dirty="0"/>
              <a:t>So students who want to belong to a group can feel increased pressure and coercion to do thing they never would do otherwise.</a:t>
            </a:r>
          </a:p>
        </p:txBody>
      </p:sp>
      <p:sp>
        <p:nvSpPr>
          <p:cNvPr id="4" name="Slide Number Placeholder 3"/>
          <p:cNvSpPr>
            <a:spLocks noGrp="1"/>
          </p:cNvSpPr>
          <p:nvPr>
            <p:ph type="sldNum" sz="quarter" idx="5"/>
          </p:nvPr>
        </p:nvSpPr>
        <p:spPr/>
        <p:txBody>
          <a:bodyPr/>
          <a:lstStyle/>
          <a:p>
            <a:fld id="{95941A40-CDBC-42C7-989D-9BE6448D2E8E}" type="slidenum">
              <a:rPr lang="en-US" smtClean="0"/>
              <a:t>16</a:t>
            </a:fld>
            <a:endParaRPr lang="en-US"/>
          </a:p>
        </p:txBody>
      </p:sp>
    </p:spTree>
    <p:extLst>
      <p:ext uri="{BB962C8B-B14F-4D97-AF65-F5344CB8AC3E}">
        <p14:creationId xmlns:p14="http://schemas.microsoft.com/office/powerpoint/2010/main" val="1444859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0113" y="742950"/>
            <a:ext cx="4791075" cy="2695575"/>
          </a:xfrm>
        </p:spPr>
      </p:sp>
      <p:sp>
        <p:nvSpPr>
          <p:cNvPr id="3" name="Notes Placeholder 2"/>
          <p:cNvSpPr>
            <a:spLocks noGrp="1"/>
          </p:cNvSpPr>
          <p:nvPr>
            <p:ph type="body" idx="1"/>
          </p:nvPr>
        </p:nvSpPr>
        <p:spPr/>
        <p:txBody>
          <a:bodyPr/>
          <a:lstStyle/>
          <a:p>
            <a:pPr marL="191589" indent="-191589" defTabSz="1021806">
              <a:buFont typeface="Arial" panose="020B0604020202020204" pitchFamily="34" charset="0"/>
              <a:buChar char="•"/>
              <a:defRPr/>
            </a:pPr>
            <a:r>
              <a:rPr lang="en-US" sz="1300" dirty="0"/>
              <a:t>In that same national study on bystander intervention, the vast majority of college students believe students </a:t>
            </a:r>
            <a:r>
              <a:rPr lang="en-US" sz="1300" b="1" dirty="0"/>
              <a:t>should</a:t>
            </a:r>
            <a:r>
              <a:rPr lang="en-US" sz="1300" dirty="0"/>
              <a:t> intervene in hazing and alcohol situations. So there’s a lot of support for those who take action.</a:t>
            </a:r>
          </a:p>
          <a:p>
            <a:pPr marL="191589" indent="-191589" defTabSz="1021806">
              <a:buFont typeface="Arial" panose="020B0604020202020204" pitchFamily="34" charset="0"/>
              <a:buChar char="•"/>
              <a:defRPr/>
            </a:pPr>
            <a:r>
              <a:rPr lang="en-US" sz="1300" dirty="0">
                <a:cs typeface="Calibri" panose="020F0502020204030204" pitchFamily="34" charset="0"/>
              </a:rPr>
              <a:t>We’ve already addressed the misperception that you can consent to hazing</a:t>
            </a:r>
            <a:r>
              <a:rPr lang="en-US" sz="1300" dirty="0"/>
              <a:t>, so let’s look at other factors that keep people from intervening.</a:t>
            </a:r>
          </a:p>
          <a:p>
            <a:pPr marL="191589" indent="-191589">
              <a:buFont typeface="Arial" panose="020B0604020202020204" pitchFamily="34" charset="0"/>
              <a:buChar char="•"/>
            </a:pPr>
            <a:r>
              <a:rPr lang="en-US" sz="1300" dirty="0"/>
              <a:t>When we explore barriers to intervention, we can create solutions. </a:t>
            </a:r>
          </a:p>
        </p:txBody>
      </p:sp>
      <p:sp>
        <p:nvSpPr>
          <p:cNvPr id="4" name="Slide Number Placeholder 3"/>
          <p:cNvSpPr>
            <a:spLocks noGrp="1"/>
          </p:cNvSpPr>
          <p:nvPr>
            <p:ph type="sldNum" sz="quarter" idx="10"/>
          </p:nvPr>
        </p:nvSpPr>
        <p:spPr/>
        <p:txBody>
          <a:bodyPr/>
          <a:lstStyle/>
          <a:p>
            <a:pPr defTabSz="966612">
              <a:defRPr/>
            </a:pPr>
            <a:fld id="{871B2431-D351-4C6E-A3CF-9DFAC0E3E050}" type="slidenum">
              <a:rPr lang="cs-CZ">
                <a:solidFill>
                  <a:prstClr val="black"/>
                </a:solidFill>
                <a:latin typeface="Calibri"/>
              </a:rPr>
              <a:pPr defTabSz="966612">
                <a:defRPr/>
              </a:pPr>
              <a:t>17</a:t>
            </a:fld>
            <a:endParaRPr lang="cs-CZ">
              <a:solidFill>
                <a:prstClr val="black"/>
              </a:solidFill>
              <a:latin typeface="Calibri"/>
            </a:endParaRPr>
          </a:p>
        </p:txBody>
      </p:sp>
    </p:spTree>
    <p:extLst>
      <p:ext uri="{BB962C8B-B14F-4D97-AF65-F5344CB8AC3E}">
        <p14:creationId xmlns:p14="http://schemas.microsoft.com/office/powerpoint/2010/main" val="600469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u="none" strike="noStrike" baseline="0" dirty="0">
                <a:effectLst/>
              </a:rPr>
              <a:t>ASK </a:t>
            </a:r>
            <a:r>
              <a:rPr lang="en-US" b="1" u="none" strike="noStrike" baseline="0" dirty="0">
                <a:effectLst/>
                <a:sym typeface="Wingdings" panose="05000000000000000000" pitchFamily="2" charset="2"/>
              </a:rPr>
              <a:t> </a:t>
            </a:r>
            <a:r>
              <a:rPr lang="en-US" u="none" strike="noStrike" baseline="0" dirty="0">
                <a:effectLst/>
                <a:sym typeface="Wingdings" panose="05000000000000000000" pitchFamily="2" charset="2"/>
              </a:rPr>
              <a:t>What makes it difficult to intervene in alcohol situations?</a:t>
            </a:r>
          </a:p>
          <a:p>
            <a:pPr lvl="0"/>
            <a:endParaRPr lang="en-US" u="none" strike="noStrike" baseline="0" dirty="0">
              <a:effectLst/>
              <a:sym typeface="Wingdings" panose="05000000000000000000" pitchFamily="2" charset="2"/>
            </a:endParaRPr>
          </a:p>
          <a:p>
            <a:pPr lvl="0"/>
            <a:r>
              <a:rPr lang="en-US" u="none" strike="noStrike" baseline="0" dirty="0">
                <a:effectLst/>
                <a:sym typeface="Wingdings" panose="05000000000000000000" pitchFamily="2" charset="2"/>
              </a:rPr>
              <a:t>Gather a few responses, using one of the formats below:</a:t>
            </a:r>
          </a:p>
          <a:p>
            <a:pPr marL="241653" indent="-241653">
              <a:buAutoNum type="arabicParenR"/>
            </a:pPr>
            <a:r>
              <a:rPr lang="en-US" baseline="0" dirty="0"/>
              <a:t>Use an online participant response systems (e.g., Mentimeter.com) to receive real-time responses and show them through your PowerPoint slides.  A basic Mentimeter account is free.</a:t>
            </a:r>
          </a:p>
          <a:p>
            <a:pPr marL="241653" indent="-241653">
              <a:buAutoNum type="arabicParenR"/>
            </a:pPr>
            <a:r>
              <a:rPr lang="en-US" baseline="0" dirty="0"/>
              <a:t>Ask students to turn to a neighbor and share their thoughts, then ask for volunteers to share with the whole group.  If delivering the program online, put students in breakout rooms, and ask for one person to submit a group response through chat once everyone returns to the main room. </a:t>
            </a:r>
          </a:p>
          <a:p>
            <a:pPr marL="241653" indent="-241653">
              <a:buAutoNum type="arabicParenR"/>
            </a:pPr>
            <a:r>
              <a:rPr lang="en-US" baseline="0" dirty="0"/>
              <a:t>Ask the entire group for ideas on what hazing is and invite students to share their thoughts.  If delivering online, invite students to submit through chat.</a:t>
            </a:r>
            <a:endParaRPr lang="en-US" dirty="0"/>
          </a:p>
          <a:p>
            <a:endParaRPr lang="en-US" sz="1300" dirty="0"/>
          </a:p>
          <a:p>
            <a:pPr marL="181240" indent="-181240">
              <a:buFont typeface="Arial" panose="020B0604020202020204" pitchFamily="34" charset="0"/>
              <a:buChar char="•"/>
            </a:pPr>
            <a:r>
              <a:rPr lang="en-US" sz="1300" dirty="0"/>
              <a:t>Most groups will mention a fear of getting in trouble and not knowing if a situation is truly an emergency.</a:t>
            </a:r>
          </a:p>
          <a:p>
            <a:pPr marL="181240" indent="-181240">
              <a:buFont typeface="Arial" panose="020B0604020202020204" pitchFamily="34" charset="0"/>
              <a:buChar char="•"/>
            </a:pPr>
            <a:r>
              <a:rPr lang="en-US" sz="1300" dirty="0"/>
              <a:t>Mention that marginalized groups may be more hesitant to call 911. What does your campus do to address this?</a:t>
            </a:r>
          </a:p>
          <a:p>
            <a:endParaRPr lang="en-US" dirty="0"/>
          </a:p>
        </p:txBody>
      </p:sp>
      <p:sp>
        <p:nvSpPr>
          <p:cNvPr id="4" name="Slide Number Placeholder 3"/>
          <p:cNvSpPr>
            <a:spLocks noGrp="1"/>
          </p:cNvSpPr>
          <p:nvPr>
            <p:ph type="sldNum" sz="quarter" idx="10"/>
          </p:nvPr>
        </p:nvSpPr>
        <p:spPr/>
        <p:txBody>
          <a:bodyPr/>
          <a:lstStyle/>
          <a:p>
            <a:fld id="{95941A40-CDBC-42C7-989D-9BE6448D2E8E}" type="slidenum">
              <a:rPr lang="en-US" smtClean="0"/>
              <a:t>18</a:t>
            </a:fld>
            <a:endParaRPr lang="en-US"/>
          </a:p>
        </p:txBody>
      </p:sp>
    </p:spTree>
    <p:extLst>
      <p:ext uri="{BB962C8B-B14F-4D97-AF65-F5344CB8AC3E}">
        <p14:creationId xmlns:p14="http://schemas.microsoft.com/office/powerpoint/2010/main" val="1013780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0113" y="690563"/>
            <a:ext cx="4791075" cy="2695575"/>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Many of you mentioned that you’re not sure when a situation</a:t>
            </a:r>
            <a:r>
              <a:rPr lang="en-US" baseline="0" dirty="0"/>
              <a:t> is truly an emergency.</a:t>
            </a:r>
          </a:p>
          <a:p>
            <a:pPr marL="191589" indent="-191589">
              <a:buFont typeface="Arial" panose="020B0604020202020204" pitchFamily="34" charset="0"/>
              <a:buChar char="•"/>
            </a:pPr>
            <a:r>
              <a:rPr lang="en-US" baseline="0" dirty="0"/>
              <a:t>The Gordie Center worked with college students to create the PUBS acronym to teach the 4 signs of overdose and when to call 911 to save someone’s life.</a:t>
            </a:r>
          </a:p>
          <a:p>
            <a:pPr marL="191589" indent="-191589">
              <a:buFont typeface="Arial" panose="020B0604020202020204" pitchFamily="34" charset="0"/>
              <a:buChar char="•"/>
            </a:pPr>
            <a:endParaRPr lang="en-US" baseline="0" dirty="0"/>
          </a:p>
          <a:p>
            <a:r>
              <a:rPr lang="en-US" dirty="0"/>
              <a:t>1 minute video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slide has a hyperlink to the video.  You can access the video directly at:</a:t>
            </a:r>
          </a:p>
          <a:p>
            <a:endParaRPr lang="en-US" dirty="0"/>
          </a:p>
          <a:p>
            <a:r>
              <a:rPr lang="en-US" baseline="0" dirty="0"/>
              <a:t>https://youtu.be/ycwyLPgUunc5</a:t>
            </a:r>
            <a:endParaRPr lang="en-US" dirty="0"/>
          </a:p>
          <a:p>
            <a:endParaRPr lang="en-US" baseline="0" dirty="0"/>
          </a:p>
        </p:txBody>
      </p:sp>
      <p:sp>
        <p:nvSpPr>
          <p:cNvPr id="4" name="Slide Number Placeholder 3"/>
          <p:cNvSpPr>
            <a:spLocks noGrp="1"/>
          </p:cNvSpPr>
          <p:nvPr>
            <p:ph type="sldNum" sz="quarter" idx="10"/>
          </p:nvPr>
        </p:nvSpPr>
        <p:spPr/>
        <p:txBody>
          <a:bodyPr/>
          <a:lstStyle/>
          <a:p>
            <a:pPr defTabSz="966612">
              <a:defRPr/>
            </a:pPr>
            <a:fld id="{871B2431-D351-4C6E-A3CF-9DFAC0E3E050}" type="slidenum">
              <a:rPr lang="cs-CZ">
                <a:solidFill>
                  <a:prstClr val="black"/>
                </a:solidFill>
                <a:latin typeface="Calibri"/>
              </a:rPr>
              <a:pPr defTabSz="966612">
                <a:defRPr/>
              </a:pPr>
              <a:t>19</a:t>
            </a:fld>
            <a:endParaRPr lang="cs-CZ">
              <a:solidFill>
                <a:prstClr val="black"/>
              </a:solidFill>
              <a:latin typeface="Calibri"/>
            </a:endParaRPr>
          </a:p>
        </p:txBody>
      </p:sp>
    </p:spTree>
    <p:extLst>
      <p:ext uri="{BB962C8B-B14F-4D97-AF65-F5344CB8AC3E}">
        <p14:creationId xmlns:p14="http://schemas.microsoft.com/office/powerpoint/2010/main" val="3507156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National GORDIEday is celebrated every September on the Thursday of National Hazing Prevention Week, which is sponsored by the Hazing Prevention Network.  </a:t>
            </a:r>
          </a:p>
          <a:p>
            <a:pPr marL="181240" indent="-181240">
              <a:buFont typeface="Arial" panose="020B0604020202020204" pitchFamily="34" charset="0"/>
              <a:buChar char="•"/>
            </a:pPr>
            <a:r>
              <a:rPr lang="en-US" dirty="0"/>
              <a:t>It serves as a day of remembrance for Gordie Bailey, and a way to raise awareness about the dangers of hazing and alcohol overdose.</a:t>
            </a:r>
          </a:p>
          <a:p>
            <a:endParaRPr lang="en-US" dirty="0"/>
          </a:p>
        </p:txBody>
      </p:sp>
      <p:sp>
        <p:nvSpPr>
          <p:cNvPr id="4" name="Slide Number Placeholder 3"/>
          <p:cNvSpPr>
            <a:spLocks noGrp="1"/>
          </p:cNvSpPr>
          <p:nvPr>
            <p:ph type="sldNum" sz="quarter" idx="10"/>
          </p:nvPr>
        </p:nvSpPr>
        <p:spPr/>
        <p:txBody>
          <a:bodyPr/>
          <a:lstStyle/>
          <a:p>
            <a:fld id="{95941A40-CDBC-42C7-989D-9BE6448D2E8E}" type="slidenum">
              <a:rPr lang="en-US" smtClean="0"/>
              <a:t>2</a:t>
            </a:fld>
            <a:endParaRPr lang="en-US"/>
          </a:p>
        </p:txBody>
      </p:sp>
    </p:spTree>
    <p:extLst>
      <p:ext uri="{BB962C8B-B14F-4D97-AF65-F5344CB8AC3E}">
        <p14:creationId xmlns:p14="http://schemas.microsoft.com/office/powerpoint/2010/main" val="1578004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Even</a:t>
            </a:r>
            <a:r>
              <a:rPr lang="en-US" baseline="0" dirty="0"/>
              <a:t> if someone doesn’t have a PUBS symptom when you first check on them, know that Blood Alcohol Concentration (BAC) can continue to rise even after someone passes out.</a:t>
            </a:r>
          </a:p>
          <a:p>
            <a:pPr marL="181240" indent="-181240">
              <a:buFont typeface="Arial" panose="020B0604020202020204" pitchFamily="34" charset="0"/>
              <a:buChar char="•"/>
            </a:pPr>
            <a:r>
              <a:rPr lang="en-US" baseline="0" dirty="0"/>
              <a:t>It’s important to continue to monitor the person for PUBS at least every 10 minutes until their condition improves.</a:t>
            </a:r>
          </a:p>
          <a:p>
            <a:pPr marL="181240" indent="-181240">
              <a:buFont typeface="Arial" panose="020B0604020202020204" pitchFamily="34" charset="0"/>
              <a:buChar char="•"/>
            </a:pPr>
            <a:r>
              <a:rPr lang="en-US" baseline="0" dirty="0"/>
              <a:t>Never put a backpack on a person, as they could roll over on their stomach, and suffocate if they vomit.</a:t>
            </a:r>
          </a:p>
          <a:p>
            <a:pPr marL="181240" indent="-181240">
              <a:buFont typeface="Arial" panose="020B0604020202020204" pitchFamily="34" charset="0"/>
              <a:buChar char="•"/>
            </a:pPr>
            <a:r>
              <a:rPr lang="en-US" baseline="0" dirty="0"/>
              <a:t>If at any point, you are unsure about their medical condition, call the national Poison Center number (1-800-222-1222) to be connected to your local center.  They provide free, expert medical advice 24/7.</a:t>
            </a:r>
            <a:endParaRPr lang="en-US" dirty="0"/>
          </a:p>
          <a:p>
            <a:endParaRPr lang="en-US" dirty="0"/>
          </a:p>
        </p:txBody>
      </p:sp>
      <p:sp>
        <p:nvSpPr>
          <p:cNvPr id="4" name="Slide Number Placeholder 3"/>
          <p:cNvSpPr>
            <a:spLocks noGrp="1"/>
          </p:cNvSpPr>
          <p:nvPr>
            <p:ph type="sldNum" sz="quarter" idx="10"/>
          </p:nvPr>
        </p:nvSpPr>
        <p:spPr/>
        <p:txBody>
          <a:bodyPr/>
          <a:lstStyle/>
          <a:p>
            <a:fld id="{95941A40-CDBC-42C7-989D-9BE6448D2E8E}" type="slidenum">
              <a:rPr lang="en-US" smtClean="0"/>
              <a:t>20</a:t>
            </a:fld>
            <a:endParaRPr lang="en-US"/>
          </a:p>
        </p:txBody>
      </p:sp>
    </p:spTree>
    <p:extLst>
      <p:ext uri="{BB962C8B-B14F-4D97-AF65-F5344CB8AC3E}">
        <p14:creationId xmlns:p14="http://schemas.microsoft.com/office/powerpoint/2010/main" val="1668371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defRPr/>
            </a:pPr>
            <a:r>
              <a:rPr lang="en-US" dirty="0"/>
              <a:t>Another</a:t>
            </a:r>
            <a:r>
              <a:rPr lang="en-US" baseline="0" dirty="0"/>
              <a:t> reason bystanders hesitate to call for help is they are afraid of getting in trouble.</a:t>
            </a:r>
          </a:p>
          <a:p>
            <a:pPr marL="181240" indent="-181240" defTabSz="966612">
              <a:buFont typeface="Arial" panose="020B0604020202020204" pitchFamily="34" charset="0"/>
              <a:buChar char="•"/>
              <a:defRPr/>
            </a:pPr>
            <a:r>
              <a:rPr lang="en-US" baseline="0" dirty="0"/>
              <a:t>Medical Amnesty state laws and campus policies can protect you from arrest, prosecution or disciplinary action if you call for help related to an alcohol or other drug overdose, even if you or the victim is underage.</a:t>
            </a:r>
          </a:p>
          <a:p>
            <a:endParaRPr lang="en-US" dirty="0"/>
          </a:p>
        </p:txBody>
      </p:sp>
      <p:sp>
        <p:nvSpPr>
          <p:cNvPr id="4" name="Slide Number Placeholder 3"/>
          <p:cNvSpPr>
            <a:spLocks noGrp="1"/>
          </p:cNvSpPr>
          <p:nvPr>
            <p:ph type="sldNum" sz="quarter" idx="10"/>
          </p:nvPr>
        </p:nvSpPr>
        <p:spPr/>
        <p:txBody>
          <a:bodyPr/>
          <a:lstStyle/>
          <a:p>
            <a:pPr defTabSz="966612">
              <a:defRPr/>
            </a:pPr>
            <a:fld id="{95941A40-CDBC-42C7-989D-9BE6448D2E8E}" type="slidenum">
              <a:rPr lang="en-US">
                <a:solidFill>
                  <a:prstClr val="black"/>
                </a:solidFill>
                <a:latin typeface="Calibri" panose="020F0502020204030204"/>
              </a:rPr>
              <a:pPr defTabSz="966612">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3208813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FACILITATOR NOTE: </a:t>
            </a:r>
            <a:r>
              <a:rPr lang="en-US" baseline="0" dirty="0"/>
              <a:t>add your state’s medical amnesty law from www.medicalamnesty.org.  If you do not have a medical amnesty law, delete this slide or provide information on www.medicalamnesty.org on how to advocate for a medical amnesty law in your state.</a:t>
            </a:r>
          </a:p>
          <a:p>
            <a:endParaRPr lang="en-US" dirty="0"/>
          </a:p>
        </p:txBody>
      </p:sp>
      <p:sp>
        <p:nvSpPr>
          <p:cNvPr id="4" name="Slide Number Placeholder 3"/>
          <p:cNvSpPr>
            <a:spLocks noGrp="1"/>
          </p:cNvSpPr>
          <p:nvPr>
            <p:ph type="sldNum" sz="quarter" idx="10"/>
          </p:nvPr>
        </p:nvSpPr>
        <p:spPr/>
        <p:txBody>
          <a:bodyPr/>
          <a:lstStyle/>
          <a:p>
            <a:pPr defTabSz="966612">
              <a:defRPr/>
            </a:pPr>
            <a:fld id="{95941A40-CDBC-42C7-989D-9BE6448D2E8E}" type="slidenum">
              <a:rPr lang="en-US">
                <a:solidFill>
                  <a:prstClr val="black"/>
                </a:solidFill>
                <a:latin typeface="Calibri" panose="020F0502020204030204"/>
              </a:rPr>
              <a:pPr defTabSz="966612">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3290989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FACILITATOR NOTE: </a:t>
            </a:r>
            <a:r>
              <a:rPr lang="en-US" baseline="0" dirty="0"/>
              <a:t>add your campus medical amnesty policy on this slide.  If you do not have a medical amnesty policy, delete this slide. </a:t>
            </a:r>
          </a:p>
          <a:p>
            <a:endParaRPr lang="en-US" dirty="0"/>
          </a:p>
        </p:txBody>
      </p:sp>
      <p:sp>
        <p:nvSpPr>
          <p:cNvPr id="4" name="Slide Number Placeholder 3"/>
          <p:cNvSpPr>
            <a:spLocks noGrp="1"/>
          </p:cNvSpPr>
          <p:nvPr>
            <p:ph type="sldNum" sz="quarter" idx="10"/>
          </p:nvPr>
        </p:nvSpPr>
        <p:spPr/>
        <p:txBody>
          <a:bodyPr/>
          <a:lstStyle/>
          <a:p>
            <a:pPr defTabSz="966612">
              <a:defRPr/>
            </a:pPr>
            <a:fld id="{95941A40-CDBC-42C7-989D-9BE6448D2E8E}" type="slidenum">
              <a:rPr lang="en-US">
                <a:solidFill>
                  <a:prstClr val="black"/>
                </a:solidFill>
                <a:latin typeface="Calibri" panose="020F0502020204030204"/>
              </a:rPr>
              <a:pPr defTabSz="966612">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3620697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20713"/>
            <a:ext cx="4787900" cy="2693987"/>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baseline="0" dirty="0"/>
              <a:t>Another important consideration around alcohol overdose is situational tolerance.  </a:t>
            </a:r>
          </a:p>
          <a:p>
            <a:pPr marL="181240" indent="-181240">
              <a:buFont typeface="Arial" panose="020B0604020202020204" pitchFamily="34" charset="0"/>
              <a:buChar char="•"/>
            </a:pPr>
            <a:r>
              <a:rPr lang="en-US" baseline="0" dirty="0"/>
              <a:t>People who have a high tolerance may not realize that tolerance can be related to specific locations, beverages or people they drink with.</a:t>
            </a:r>
          </a:p>
          <a:p>
            <a:pPr marL="181240" indent="-181240">
              <a:buFont typeface="Arial" panose="020B0604020202020204" pitchFamily="34" charset="0"/>
              <a:buChar char="•"/>
            </a:pPr>
            <a:r>
              <a:rPr lang="en-US" baseline="0" dirty="0"/>
              <a:t>This short video with Dr. Jason Kilmer describes how situational tolerance works, how to prevent it, and how to respond.</a:t>
            </a:r>
          </a:p>
          <a:p>
            <a:endParaRPr lang="en-US" baseline="0" dirty="0"/>
          </a:p>
          <a:p>
            <a:r>
              <a:rPr lang="en-US" baseline="0" dirty="0"/>
              <a:t>3.5 minute video</a:t>
            </a:r>
          </a:p>
          <a:p>
            <a:endParaRPr lang="en-US" baseline="0" dirty="0"/>
          </a:p>
          <a:p>
            <a:r>
              <a:rPr lang="en-US" baseline="0" dirty="0"/>
              <a:t>The slide has a hyperlink to the video.  You can access the video directly at:</a:t>
            </a:r>
          </a:p>
          <a:p>
            <a:r>
              <a:rPr lang="en-US" baseline="0" dirty="0"/>
              <a:t>https://www.youtube.com/watch?v=Jq4U4O8o4sg</a:t>
            </a:r>
          </a:p>
        </p:txBody>
      </p:sp>
      <p:sp>
        <p:nvSpPr>
          <p:cNvPr id="4" name="Slide Number Placeholder 3"/>
          <p:cNvSpPr>
            <a:spLocks noGrp="1"/>
          </p:cNvSpPr>
          <p:nvPr>
            <p:ph type="sldNum" sz="quarter" idx="10"/>
          </p:nvPr>
        </p:nvSpPr>
        <p:spPr/>
        <p:txBody>
          <a:bodyPr/>
          <a:lstStyle/>
          <a:p>
            <a:pPr defTabSz="966612">
              <a:defRPr/>
            </a:pPr>
            <a:fld id="{871B2431-D351-4C6E-A3CF-9DFAC0E3E050}" type="slidenum">
              <a:rPr lang="cs-CZ">
                <a:solidFill>
                  <a:prstClr val="black"/>
                </a:solidFill>
                <a:latin typeface="Calibri"/>
              </a:rPr>
              <a:pPr defTabSz="966612">
                <a:defRPr/>
              </a:pPr>
              <a:t>24</a:t>
            </a:fld>
            <a:endParaRPr lang="cs-CZ">
              <a:solidFill>
                <a:prstClr val="black"/>
              </a:solidFill>
              <a:latin typeface="Calibri"/>
            </a:endParaRPr>
          </a:p>
        </p:txBody>
      </p:sp>
    </p:spTree>
    <p:extLst>
      <p:ext uri="{BB962C8B-B14F-4D97-AF65-F5344CB8AC3E}">
        <p14:creationId xmlns:p14="http://schemas.microsoft.com/office/powerpoint/2010/main" val="2067485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Now that you know more about hazing and how to identify alcohol overdose through PUBS,</a:t>
            </a:r>
            <a:r>
              <a:rPr lang="en-US" baseline="0" dirty="0"/>
              <a:t> we hope you’ll take action to be an active bystander.</a:t>
            </a:r>
          </a:p>
          <a:p>
            <a:pPr marL="181240" indent="-181240">
              <a:buFont typeface="Arial" panose="020B0604020202020204" pitchFamily="34" charset="0"/>
              <a:buChar char="•"/>
            </a:pPr>
            <a:r>
              <a:rPr lang="en-US" baseline="0" dirty="0"/>
              <a:t>Your actions could save a life!</a:t>
            </a:r>
            <a:endParaRPr lang="en-US" dirty="0"/>
          </a:p>
          <a:p>
            <a:endParaRPr lang="en-US" dirty="0"/>
          </a:p>
        </p:txBody>
      </p:sp>
      <p:sp>
        <p:nvSpPr>
          <p:cNvPr id="4" name="Slide Number Placeholder 3"/>
          <p:cNvSpPr>
            <a:spLocks noGrp="1"/>
          </p:cNvSpPr>
          <p:nvPr>
            <p:ph type="sldNum" sz="quarter" idx="10"/>
          </p:nvPr>
        </p:nvSpPr>
        <p:spPr/>
        <p:txBody>
          <a:bodyPr/>
          <a:lstStyle/>
          <a:p>
            <a:pPr defTabSz="966612">
              <a:defRPr/>
            </a:pPr>
            <a:fld id="{95941A40-CDBC-42C7-989D-9BE6448D2E8E}" type="slidenum">
              <a:rPr lang="en-US">
                <a:solidFill>
                  <a:prstClr val="black"/>
                </a:solidFill>
                <a:latin typeface="Calibri" panose="020F0502020204030204"/>
              </a:rPr>
              <a:pPr defTabSz="966612">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868170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66" indent="-302066">
              <a:buFont typeface="Arial" panose="020B0604020202020204" pitchFamily="34" charset="0"/>
              <a:buChar char="•"/>
            </a:pPr>
            <a:r>
              <a:rPr lang="en-US" sz="1300" dirty="0"/>
              <a:t>Are you willing to take the Pledge to Check?  </a:t>
            </a:r>
          </a:p>
          <a:p>
            <a:pPr marL="302066" indent="-302066">
              <a:buFont typeface="Arial" panose="020B0604020202020204" pitchFamily="34" charset="0"/>
              <a:buChar char="•"/>
            </a:pPr>
            <a:r>
              <a:rPr lang="en-US" sz="1300" dirty="0"/>
              <a:t>Use the QR code to sign online and pledge to know the PUBS signs and call if you see even one.  </a:t>
            </a:r>
          </a:p>
          <a:p>
            <a:pPr marL="302066" indent="-302066">
              <a:buFont typeface="Arial" panose="020B0604020202020204" pitchFamily="34" charset="0"/>
              <a:buChar char="•"/>
            </a:pPr>
            <a:r>
              <a:rPr lang="en-US" sz="1300" dirty="0"/>
              <a:t>The Gordie Center website has all of the videos we shared as well as many others. </a:t>
            </a:r>
          </a:p>
          <a:p>
            <a:endParaRPr lang="en-US" dirty="0"/>
          </a:p>
        </p:txBody>
      </p:sp>
      <p:sp>
        <p:nvSpPr>
          <p:cNvPr id="4" name="Slide Number Placeholder 3"/>
          <p:cNvSpPr>
            <a:spLocks noGrp="1"/>
          </p:cNvSpPr>
          <p:nvPr>
            <p:ph type="sldNum" sz="quarter" idx="10"/>
          </p:nvPr>
        </p:nvSpPr>
        <p:spPr/>
        <p:txBody>
          <a:bodyPr/>
          <a:lstStyle/>
          <a:p>
            <a:pPr defTabSz="966612">
              <a:defRPr/>
            </a:pPr>
            <a:fld id="{95941A40-CDBC-42C7-989D-9BE6448D2E8E}" type="slidenum">
              <a:rPr lang="en-US">
                <a:solidFill>
                  <a:prstClr val="black"/>
                </a:solidFill>
                <a:latin typeface="Calibri" panose="020F0502020204030204"/>
              </a:rPr>
              <a:pPr defTabSz="966612">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745162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FACILITATOR NOTE</a:t>
            </a:r>
            <a:r>
              <a:rPr lang="en-US" dirty="0"/>
              <a:t>:  add your campus resources on</a:t>
            </a:r>
            <a:r>
              <a:rPr lang="en-US" baseline="0" dirty="0"/>
              <a:t> this slide</a:t>
            </a:r>
            <a:endParaRPr lang="en-US" dirty="0"/>
          </a:p>
          <a:p>
            <a:endParaRPr lang="en-US" dirty="0"/>
          </a:p>
        </p:txBody>
      </p:sp>
      <p:sp>
        <p:nvSpPr>
          <p:cNvPr id="4" name="Slide Number Placeholder 3"/>
          <p:cNvSpPr>
            <a:spLocks noGrp="1"/>
          </p:cNvSpPr>
          <p:nvPr>
            <p:ph type="sldNum" sz="quarter" idx="10"/>
          </p:nvPr>
        </p:nvSpPr>
        <p:spPr/>
        <p:txBody>
          <a:bodyPr/>
          <a:lstStyle/>
          <a:p>
            <a:pPr defTabSz="966612">
              <a:defRPr/>
            </a:pPr>
            <a:fld id="{95941A40-CDBC-42C7-989D-9BE6448D2E8E}" type="slidenum">
              <a:rPr lang="en-US">
                <a:solidFill>
                  <a:prstClr val="black"/>
                </a:solidFill>
                <a:latin typeface="Calibri" panose="020F0502020204030204"/>
              </a:rPr>
              <a:pPr defTabSz="966612">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4121477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What questions do</a:t>
            </a:r>
            <a:r>
              <a:rPr lang="en-US" baseline="0" dirty="0"/>
              <a:t> you have?</a:t>
            </a:r>
          </a:p>
          <a:p>
            <a:pPr marL="181240" indent="-181240">
              <a:buFont typeface="Arial" panose="020B0604020202020204" pitchFamily="34" charset="0"/>
              <a:buChar char="•"/>
            </a:pPr>
            <a:r>
              <a:rPr lang="en-US" baseline="0" dirty="0"/>
              <a:t>Thank everyone for attending and remind them to visit Gordie.org for more information.</a:t>
            </a:r>
            <a:endParaRPr lang="en-US" dirty="0"/>
          </a:p>
          <a:p>
            <a:endParaRPr lang="en-US" dirty="0"/>
          </a:p>
        </p:txBody>
      </p:sp>
      <p:sp>
        <p:nvSpPr>
          <p:cNvPr id="4" name="Slide Number Placeholder 3"/>
          <p:cNvSpPr>
            <a:spLocks noGrp="1"/>
          </p:cNvSpPr>
          <p:nvPr>
            <p:ph type="sldNum" sz="quarter" idx="10"/>
          </p:nvPr>
        </p:nvSpPr>
        <p:spPr/>
        <p:txBody>
          <a:bodyPr/>
          <a:lstStyle/>
          <a:p>
            <a:fld id="{95941A40-CDBC-42C7-989D-9BE6448D2E8E}" type="slidenum">
              <a:rPr lang="en-US" smtClean="0"/>
              <a:t>28</a:t>
            </a:fld>
            <a:endParaRPr lang="en-US"/>
          </a:p>
        </p:txBody>
      </p:sp>
    </p:spTree>
    <p:extLst>
      <p:ext uri="{BB962C8B-B14F-4D97-AF65-F5344CB8AC3E}">
        <p14:creationId xmlns:p14="http://schemas.microsoft.com/office/powerpoint/2010/main" val="4051518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defRPr/>
            </a:pPr>
            <a:r>
              <a:rPr lang="en-US" b="0" baseline="0" dirty="0"/>
              <a:t>We’re going to take a minute to learn about Gordie Bailey’s story by listening to this short video.</a:t>
            </a:r>
          </a:p>
          <a:p>
            <a:pPr defTabSz="966612">
              <a:defRPr/>
            </a:pPr>
            <a:endParaRPr lang="en-US" b="1" baseline="0" dirty="0"/>
          </a:p>
          <a:p>
            <a:r>
              <a:rPr lang="en-US" b="1" baseline="0" dirty="0"/>
              <a:t>PRESENTER NOTE:</a:t>
            </a:r>
            <a:r>
              <a:rPr lang="en-US" baseline="0" dirty="0"/>
              <a:t> The slide has a hyperlink to the video that tells Gordie’s story. If you use the video link, then delete the next slide.  You can access the video directly at:</a:t>
            </a:r>
          </a:p>
          <a:p>
            <a:pPr marL="0" marR="0" lvl="0" indent="0" algn="l" defTabSz="966612"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66612" rtl="0" eaLnBrk="1" fontAlgn="auto" latinLnBrk="0" hangingPunct="1">
              <a:lnSpc>
                <a:spcPct val="100000"/>
              </a:lnSpc>
              <a:spcBef>
                <a:spcPts val="0"/>
              </a:spcBef>
              <a:spcAft>
                <a:spcPts val="0"/>
              </a:spcAft>
              <a:buClrTx/>
              <a:buSzTx/>
              <a:buFontTx/>
              <a:buNone/>
              <a:tabLst/>
              <a:defRPr/>
            </a:pPr>
            <a:r>
              <a:rPr lang="en-US" baseline="0" dirty="0"/>
              <a:t>https://youtu.be/um2xLIxF8ng</a:t>
            </a:r>
          </a:p>
          <a:p>
            <a:pPr marL="0" marR="0" lvl="0" indent="0" algn="l" defTabSz="966612"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66612" rtl="0" eaLnBrk="1" fontAlgn="auto" latinLnBrk="0" hangingPunct="1">
              <a:lnSpc>
                <a:spcPct val="100000"/>
              </a:lnSpc>
              <a:spcBef>
                <a:spcPts val="0"/>
              </a:spcBef>
              <a:spcAft>
                <a:spcPts val="0"/>
              </a:spcAft>
              <a:buClrTx/>
              <a:buSzTx/>
              <a:buFontTx/>
              <a:buNone/>
              <a:tabLst/>
              <a:defRPr/>
            </a:pPr>
            <a:r>
              <a:rPr lang="en-US" baseline="0" dirty="0"/>
              <a:t>OR y</a:t>
            </a:r>
            <a:r>
              <a:rPr lang="en-US" sz="1200" dirty="0"/>
              <a:t>ou can either read the script below.  </a:t>
            </a:r>
            <a:endParaRPr lang="en-US" dirty="0"/>
          </a:p>
          <a:p>
            <a:endParaRPr lang="en-US" dirty="0"/>
          </a:p>
          <a:p>
            <a:r>
              <a:rPr lang="en-US" dirty="0"/>
              <a:t>Audio script:</a:t>
            </a:r>
          </a:p>
          <a:p>
            <a:r>
              <a:rPr lang="en-US" dirty="0"/>
              <a:t>Gordie Bailey died in his 3</a:t>
            </a:r>
            <a:r>
              <a:rPr lang="en-US" baseline="30000" dirty="0"/>
              <a:t>rd</a:t>
            </a:r>
            <a:r>
              <a:rPr lang="en-US" dirty="0"/>
              <a:t> week of college.  He was 18 years old. Gordie was a friendly, well-liked, funny, athletic guy. He had a younger sister who adored him and was close to his parents and step-parents. In high school, he created a Hug Club with his friends, because he thought any problem could be solved with a hug. He was always making everyone laugh, played guitar, acted in the school plays, and made films for fun.  His family fully expected him to be an actor or film director someday. In his 3</a:t>
            </a:r>
            <a:r>
              <a:rPr lang="en-US" baseline="30000" dirty="0"/>
              <a:t>rd</a:t>
            </a:r>
            <a:r>
              <a:rPr lang="en-US" dirty="0"/>
              <a:t> week of college, Gordie received a bid to join a fraternity. He called his parents to share the news that he accepted the bid and would be going to his first event that night and also that he had been chosen for the club lacrosse team.  Gordie was excited about both groups and was feeling confident about fitting in at a school far from home.</a:t>
            </a:r>
          </a:p>
          <a:p>
            <a:endParaRPr lang="en-US" dirty="0"/>
          </a:p>
        </p:txBody>
      </p:sp>
      <p:sp>
        <p:nvSpPr>
          <p:cNvPr id="4" name="Slide Number Placeholder 3"/>
          <p:cNvSpPr>
            <a:spLocks noGrp="1"/>
          </p:cNvSpPr>
          <p:nvPr>
            <p:ph type="sldNum" sz="quarter" idx="5"/>
          </p:nvPr>
        </p:nvSpPr>
        <p:spPr/>
        <p:txBody>
          <a:bodyPr/>
          <a:lstStyle/>
          <a:p>
            <a:fld id="{95941A40-CDBC-42C7-989D-9BE6448D2E8E}" type="slidenum">
              <a:rPr lang="en-US" smtClean="0"/>
              <a:t>3</a:t>
            </a:fld>
            <a:endParaRPr lang="en-US"/>
          </a:p>
        </p:txBody>
      </p:sp>
    </p:spTree>
    <p:extLst>
      <p:ext uri="{BB962C8B-B14F-4D97-AF65-F5344CB8AC3E}">
        <p14:creationId xmlns:p14="http://schemas.microsoft.com/office/powerpoint/2010/main" val="274393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sz="1300" b="1" dirty="0"/>
              <a:t>PRESENTER NOTE: </a:t>
            </a:r>
            <a:r>
              <a:rPr lang="en-US" sz="1400" baseline="0" dirty="0"/>
              <a:t> Delete this slide if you use the hyperlink to the video of Gordie’s story on the previous slide.</a:t>
            </a:r>
          </a:p>
          <a:p>
            <a:endParaRPr lang="en-US" sz="1300" dirty="0"/>
          </a:p>
          <a:p>
            <a:r>
              <a:rPr lang="en-US" dirty="0"/>
              <a:t>Audio script: </a:t>
            </a:r>
            <a:r>
              <a:rPr lang="en-US" dirty="0">
                <a:solidFill>
                  <a:srgbClr val="000000"/>
                </a:solidFill>
                <a:ea typeface="Times New Roman" panose="02020603050405020304" pitchFamily="18" charset="0"/>
                <a:cs typeface="Times New Roman" panose="02020603050405020304" pitchFamily="18" charset="0"/>
              </a:rPr>
              <a:t>That evening,</a:t>
            </a:r>
            <a:r>
              <a:rPr lang="en-US" dirty="0">
                <a:ea typeface="Calibri" panose="020F0502020204030204" pitchFamily="34" charset="0"/>
              </a:rPr>
              <a:t> Gordie and twenty-six other fraternity pledges, dressed in coats and ties for bid night, were blindfolded and taken to the woods far from campus to meet with fraternity alumni. The pledges were given four handles of whiskey and six bottles of wine to drink around a bonfire. The pledges were told they needed to finish the alcohol before their ride back to the fraternity house left in 30 minutes. </a:t>
            </a:r>
            <a:r>
              <a:rPr lang="en-US" dirty="0">
                <a:solidFill>
                  <a:srgbClr val="000000"/>
                </a:solidFill>
                <a:ea typeface="Times New Roman" panose="02020603050405020304" pitchFamily="18" charset="0"/>
                <a:cs typeface="Times New Roman" panose="02020603050405020304" pitchFamily="18" charset="0"/>
              </a:rPr>
              <a:t>When the group returned to the fraternity house, Gordie was visibly drunk and was placed on a couch to "sleep it off“</a:t>
            </a:r>
            <a:r>
              <a:rPr lang="en-US" dirty="0">
                <a:ea typeface="Calibri" panose="020F0502020204030204" pitchFamily="34" charset="0"/>
              </a:rPr>
              <a:t> with a bucket in case he threw up. It was 11pm. Fraternity brothers and pledges wrote all over his body with permanent markers--a fraternity ritual meant to embarrass brothers who pass out. A fellow pledge (who had thrown up multiple times from drinking too much alcohol during the event) checked on Gordie around 4am before leaving the fraternity house to walk back to their dorm. He heard Gordie snoring loudly, assumed Gordie was okay, and left. When the brothers next checked on Gordie at 9am, he was already gone. He was face down on the floor next to the couch. He wasn’t breathing. His face was blue. His blood alcohol content (or BAC) was 4 times the legal limit. No one called for help until it was too late.</a:t>
            </a:r>
          </a:p>
          <a:p>
            <a:endParaRPr lang="en-US" dirty="0"/>
          </a:p>
        </p:txBody>
      </p:sp>
      <p:sp>
        <p:nvSpPr>
          <p:cNvPr id="4" name="Slide Number Placeholder 3"/>
          <p:cNvSpPr>
            <a:spLocks noGrp="1"/>
          </p:cNvSpPr>
          <p:nvPr>
            <p:ph type="sldNum" sz="quarter" idx="5"/>
          </p:nvPr>
        </p:nvSpPr>
        <p:spPr/>
        <p:txBody>
          <a:bodyPr/>
          <a:lstStyle/>
          <a:p>
            <a:fld id="{95941A40-CDBC-42C7-989D-9BE6448D2E8E}" type="slidenum">
              <a:rPr lang="en-US" smtClean="0"/>
              <a:t>4</a:t>
            </a:fld>
            <a:endParaRPr lang="en-US"/>
          </a:p>
        </p:txBody>
      </p:sp>
    </p:spTree>
    <p:extLst>
      <p:ext uri="{BB962C8B-B14F-4D97-AF65-F5344CB8AC3E}">
        <p14:creationId xmlns:p14="http://schemas.microsoft.com/office/powerpoint/2010/main" val="72149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Gordie’s death could have been prevented at many different times the night he died.</a:t>
            </a:r>
          </a:p>
          <a:p>
            <a:pPr marL="181240" indent="-181240">
              <a:buFont typeface="Arial" panose="020B0604020202020204" pitchFamily="34" charset="0"/>
              <a:buChar char="•"/>
            </a:pPr>
            <a:r>
              <a:rPr lang="en-US" dirty="0"/>
              <a:t>Even if someone doesn’t lose their life, the hidden mental harm of hazing “traditions” can last a lifetime. </a:t>
            </a:r>
          </a:p>
          <a:p>
            <a:pPr marL="181240" indent="-181240">
              <a:buFont typeface="Arial" panose="020B0604020202020204" pitchFamily="34" charset="0"/>
              <a:buChar char="•"/>
            </a:pPr>
            <a:r>
              <a:rPr lang="en-US" dirty="0"/>
              <a:t>We want you to learn what you could do if you’re in a similar situation.</a:t>
            </a:r>
          </a:p>
          <a:p>
            <a:endParaRPr lang="en-US" dirty="0"/>
          </a:p>
        </p:txBody>
      </p:sp>
      <p:sp>
        <p:nvSpPr>
          <p:cNvPr id="4" name="Slide Number Placeholder 3"/>
          <p:cNvSpPr>
            <a:spLocks noGrp="1"/>
          </p:cNvSpPr>
          <p:nvPr>
            <p:ph type="sldNum" sz="quarter" idx="10"/>
          </p:nvPr>
        </p:nvSpPr>
        <p:spPr/>
        <p:txBody>
          <a:bodyPr/>
          <a:lstStyle/>
          <a:p>
            <a:fld id="{95941A40-CDBC-42C7-989D-9BE6448D2E8E}" type="slidenum">
              <a:rPr lang="en-US" smtClean="0"/>
              <a:t>5</a:t>
            </a:fld>
            <a:endParaRPr lang="en-US"/>
          </a:p>
        </p:txBody>
      </p:sp>
    </p:spTree>
    <p:extLst>
      <p:ext uri="{BB962C8B-B14F-4D97-AF65-F5344CB8AC3E}">
        <p14:creationId xmlns:p14="http://schemas.microsoft.com/office/powerpoint/2010/main" val="2279752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3463" y="552450"/>
            <a:ext cx="4787900" cy="2693988"/>
          </a:xfrm>
        </p:spPr>
      </p:sp>
      <p:sp>
        <p:nvSpPr>
          <p:cNvPr id="3" name="Notes Placeholder 2"/>
          <p:cNvSpPr>
            <a:spLocks noGrp="1"/>
          </p:cNvSpPr>
          <p:nvPr>
            <p:ph type="body" idx="1"/>
          </p:nvPr>
        </p:nvSpPr>
        <p:spPr>
          <a:xfrm>
            <a:off x="731520" y="3619310"/>
            <a:ext cx="5852160" cy="3780473"/>
          </a:xfrm>
        </p:spPr>
        <p:txBody>
          <a:bodyPr/>
          <a:lstStyle/>
          <a:p>
            <a:pPr marL="188181" indent="-188181" defTabSz="1003632">
              <a:lnSpc>
                <a:spcPct val="100000"/>
              </a:lnSpc>
              <a:buFont typeface="Arial" panose="020B0604020202020204" pitchFamily="34" charset="0"/>
              <a:buChar char="•"/>
              <a:defRPr/>
            </a:pPr>
            <a:r>
              <a:rPr lang="en-US" sz="1200" dirty="0"/>
              <a:t>What happened to Gordie 20 years ago (in 2004) has happened to far too many other students. EACH ONE was completely preventable.</a:t>
            </a:r>
          </a:p>
          <a:p>
            <a:pPr marL="181240" indent="-181240">
              <a:lnSpc>
                <a:spcPct val="100000"/>
              </a:lnSpc>
              <a:buFont typeface="Arial" panose="020B0604020202020204" pitchFamily="34" charset="0"/>
              <a:buChar char="•"/>
            </a:pPr>
            <a:r>
              <a:rPr lang="en-US" sz="1200" dirty="0"/>
              <a:t>In the past two decades, over 100 people have lost their lives due to hazing in the U.S. while others have been seriously injured.</a:t>
            </a:r>
          </a:p>
          <a:p>
            <a:pPr marL="181240" indent="-181240">
              <a:lnSpc>
                <a:spcPct val="100000"/>
              </a:lnSpc>
              <a:buFont typeface="Arial" panose="020B0604020202020204" pitchFamily="34" charset="0"/>
              <a:buChar char="•"/>
            </a:pPr>
            <a:r>
              <a:rPr lang="en-US" sz="1200" dirty="0"/>
              <a:t>In 2021, VCU student Adam Oakes also died on fraternity bid night after an alcohol-related hazing ritual and then was left alone to sleep it off. No one called for help.  </a:t>
            </a:r>
          </a:p>
          <a:p>
            <a:pPr marL="188181" indent="-188181" defTabSz="1003632">
              <a:lnSpc>
                <a:spcPct val="100000"/>
              </a:lnSpc>
              <a:buFont typeface="Arial" panose="020B0604020202020204" pitchFamily="34" charset="0"/>
              <a:buChar char="•"/>
              <a:defRPr/>
            </a:pPr>
            <a:r>
              <a:rPr lang="en-US" sz="1200" dirty="0"/>
              <a:t>If someone had called for help, Gordie, Adam, and so many others would still be alive. </a:t>
            </a:r>
          </a:p>
          <a:p>
            <a:endParaRPr lang="en-US" sz="1300" dirty="0"/>
          </a:p>
          <a:p>
            <a:endParaRPr lang="en-US" dirty="0"/>
          </a:p>
        </p:txBody>
      </p:sp>
      <p:sp>
        <p:nvSpPr>
          <p:cNvPr id="4" name="Slide Number Placeholder 3"/>
          <p:cNvSpPr>
            <a:spLocks noGrp="1"/>
          </p:cNvSpPr>
          <p:nvPr>
            <p:ph type="sldNum" sz="quarter" idx="10"/>
          </p:nvPr>
        </p:nvSpPr>
        <p:spPr/>
        <p:txBody>
          <a:bodyPr/>
          <a:lstStyle/>
          <a:p>
            <a:pPr defTabSz="966612">
              <a:defRPr/>
            </a:pPr>
            <a:fld id="{871B2431-D351-4C6E-A3CF-9DFAC0E3E050}" type="slidenum">
              <a:rPr lang="cs-CZ">
                <a:solidFill>
                  <a:prstClr val="black"/>
                </a:solidFill>
                <a:latin typeface="Calibri"/>
              </a:rPr>
              <a:pPr defTabSz="966612">
                <a:defRPr/>
              </a:pPr>
              <a:t>6</a:t>
            </a:fld>
            <a:endParaRPr lang="cs-CZ">
              <a:solidFill>
                <a:prstClr val="black"/>
              </a:solidFill>
              <a:latin typeface="Calibri"/>
            </a:endParaRPr>
          </a:p>
        </p:txBody>
      </p:sp>
    </p:spTree>
    <p:extLst>
      <p:ext uri="{BB962C8B-B14F-4D97-AF65-F5344CB8AC3E}">
        <p14:creationId xmlns:p14="http://schemas.microsoft.com/office/powerpoint/2010/main" val="4015325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4575" y="525463"/>
            <a:ext cx="4792663" cy="2695575"/>
          </a:xfrm>
        </p:spPr>
      </p:sp>
      <p:sp>
        <p:nvSpPr>
          <p:cNvPr id="3" name="Notes Placeholder 2"/>
          <p:cNvSpPr>
            <a:spLocks noGrp="1"/>
          </p:cNvSpPr>
          <p:nvPr>
            <p:ph type="body" idx="1"/>
          </p:nvPr>
        </p:nvSpPr>
        <p:spPr/>
        <p:txBody>
          <a:bodyPr/>
          <a:lstStyle/>
          <a:p>
            <a:pPr marL="184684" indent="-184684" defTabSz="984978">
              <a:buFont typeface="Arial" panose="020B0604020202020204" pitchFamily="34" charset="0"/>
              <a:buChar char="•"/>
              <a:defRPr/>
            </a:pPr>
            <a:r>
              <a:rPr lang="en-US" sz="1300" dirty="0"/>
              <a:t>The most significant, preventable issue that can put your organization at risk is hazing.</a:t>
            </a:r>
          </a:p>
          <a:p>
            <a:pPr marL="184684" indent="-184684" defTabSz="984978">
              <a:buFont typeface="Arial" panose="020B0604020202020204" pitchFamily="34" charset="0"/>
              <a:buChar char="•"/>
              <a:defRPr/>
            </a:pPr>
            <a:r>
              <a:rPr lang="en-US" sz="1300" dirty="0"/>
              <a:t>Hazing undermines your group’s values. Most importantly, hazing puts members’ health and safety in danger. </a:t>
            </a:r>
          </a:p>
          <a:p>
            <a:endParaRPr lang="en-US" dirty="0"/>
          </a:p>
        </p:txBody>
      </p:sp>
      <p:sp>
        <p:nvSpPr>
          <p:cNvPr id="4" name="Slide Number Placeholder 3"/>
          <p:cNvSpPr>
            <a:spLocks noGrp="1"/>
          </p:cNvSpPr>
          <p:nvPr>
            <p:ph type="sldNum" sz="quarter" idx="10"/>
          </p:nvPr>
        </p:nvSpPr>
        <p:spPr/>
        <p:txBody>
          <a:bodyPr/>
          <a:lstStyle/>
          <a:p>
            <a:pPr defTabSz="966612">
              <a:defRPr/>
            </a:pPr>
            <a:fld id="{871B2431-D351-4C6E-A3CF-9DFAC0E3E050}" type="slidenum">
              <a:rPr lang="cs-CZ">
                <a:solidFill>
                  <a:prstClr val="black"/>
                </a:solidFill>
                <a:latin typeface="Calibri"/>
              </a:rPr>
              <a:pPr defTabSz="966612">
                <a:defRPr/>
              </a:pPr>
              <a:t>7</a:t>
            </a:fld>
            <a:endParaRPr lang="cs-CZ">
              <a:solidFill>
                <a:prstClr val="black"/>
              </a:solidFill>
              <a:latin typeface="Calibri"/>
            </a:endParaRPr>
          </a:p>
        </p:txBody>
      </p:sp>
    </p:spTree>
    <p:extLst>
      <p:ext uri="{BB962C8B-B14F-4D97-AF65-F5344CB8AC3E}">
        <p14:creationId xmlns:p14="http://schemas.microsoft.com/office/powerpoint/2010/main" val="3050736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715963"/>
            <a:ext cx="4791075" cy="2695575"/>
          </a:xfrm>
        </p:spPr>
      </p:sp>
      <p:sp>
        <p:nvSpPr>
          <p:cNvPr id="3" name="Notes Placeholder 2"/>
          <p:cNvSpPr>
            <a:spLocks noGrp="1"/>
          </p:cNvSpPr>
          <p:nvPr>
            <p:ph type="body" idx="1"/>
          </p:nvPr>
        </p:nvSpPr>
        <p:spPr/>
        <p:txBody>
          <a:bodyPr/>
          <a:lstStyle/>
          <a:p>
            <a:pPr marL="188181" indent="-188181">
              <a:buFont typeface="Arial" panose="020B0604020202020204" pitchFamily="34" charset="0"/>
              <a:buChar char="•"/>
            </a:pPr>
            <a:r>
              <a:rPr lang="en-US" sz="1300" dirty="0"/>
              <a:t>Hazing can happen in any organization in which there is a hierarchy. </a:t>
            </a:r>
          </a:p>
          <a:p>
            <a:pPr marL="188181" indent="-188181">
              <a:buFont typeface="Arial" panose="020B0604020202020204" pitchFamily="34" charset="0"/>
              <a:buChar char="•"/>
            </a:pPr>
            <a:r>
              <a:rPr lang="en-US" sz="1300" dirty="0"/>
              <a:t>People often think of groups like athletic teams, the military, and fraternities and sororities, but hazing also happens in academic clubs, performing arts groups like marching bands, and even faith-based groups.</a:t>
            </a:r>
          </a:p>
          <a:p>
            <a:pPr marL="188181" indent="-188181" defTabSz="984978">
              <a:buFont typeface="Arial" panose="020B0604020202020204" pitchFamily="34" charset="0"/>
              <a:buChar char="•"/>
              <a:defRPr/>
            </a:pPr>
            <a:r>
              <a:rPr lang="en-US" sz="1300" dirty="0">
                <a:solidFill>
                  <a:schemeClr val="dk1"/>
                </a:solidFill>
                <a:ea typeface="Source Sans Pro"/>
                <a:sym typeface="Source Sans Pro"/>
              </a:rPr>
              <a:t>Many students falsely believe that enduring hazing is just what you have to do to belong and fit in.</a:t>
            </a:r>
          </a:p>
          <a:p>
            <a:pPr marL="188181" indent="-188181" defTabSz="984978">
              <a:buFont typeface="Arial" panose="020B0604020202020204" pitchFamily="34" charset="0"/>
              <a:buChar char="•"/>
              <a:defRPr/>
            </a:pPr>
            <a:r>
              <a:rPr lang="en-US" sz="1300" dirty="0">
                <a:solidFill>
                  <a:schemeClr val="dk1"/>
                </a:solidFill>
                <a:ea typeface="Source Sans Pro"/>
                <a:sym typeface="Source Sans Pro"/>
              </a:rPr>
              <a:t>And unfortunately, some students have already experienced hazing when they enter college – and even by the time they start high school. </a:t>
            </a:r>
            <a:endParaRPr lang="en-US" sz="1300" dirty="0"/>
          </a:p>
          <a:p>
            <a:endParaRPr lang="en-US" dirty="0"/>
          </a:p>
        </p:txBody>
      </p:sp>
      <p:sp>
        <p:nvSpPr>
          <p:cNvPr id="4" name="Slide Number Placeholder 3"/>
          <p:cNvSpPr>
            <a:spLocks noGrp="1"/>
          </p:cNvSpPr>
          <p:nvPr>
            <p:ph type="sldNum" sz="quarter" idx="10"/>
          </p:nvPr>
        </p:nvSpPr>
        <p:spPr/>
        <p:txBody>
          <a:bodyPr/>
          <a:lstStyle/>
          <a:p>
            <a:pPr defTabSz="966612">
              <a:defRPr/>
            </a:pPr>
            <a:fld id="{871B2431-D351-4C6E-A3CF-9DFAC0E3E050}" type="slidenum">
              <a:rPr lang="cs-CZ">
                <a:solidFill>
                  <a:prstClr val="black"/>
                </a:solidFill>
                <a:latin typeface="Calibri"/>
              </a:rPr>
              <a:pPr defTabSz="966612">
                <a:defRPr/>
              </a:pPr>
              <a:t>8</a:t>
            </a:fld>
            <a:endParaRPr lang="cs-CZ">
              <a:solidFill>
                <a:prstClr val="black"/>
              </a:solidFill>
              <a:latin typeface="Calibri"/>
            </a:endParaRPr>
          </a:p>
        </p:txBody>
      </p:sp>
    </p:spTree>
    <p:extLst>
      <p:ext uri="{BB962C8B-B14F-4D97-AF65-F5344CB8AC3E}">
        <p14:creationId xmlns:p14="http://schemas.microsoft.com/office/powerpoint/2010/main" val="2071596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u="none" strike="noStrike" baseline="0" dirty="0">
                <a:effectLst/>
              </a:rPr>
              <a:t>Gordie might not have consumed so much alcohol the night he died if the activity hadn’t also included hazing.</a:t>
            </a:r>
          </a:p>
          <a:p>
            <a:pPr lvl="0"/>
            <a:endParaRPr lang="en-US" u="none" strike="noStrike" baseline="0" dirty="0">
              <a:effectLst/>
            </a:endParaRPr>
          </a:p>
          <a:p>
            <a:pPr lvl="0"/>
            <a:r>
              <a:rPr lang="en-US" b="1" u="none" strike="noStrike" baseline="0" dirty="0">
                <a:effectLst/>
              </a:rPr>
              <a:t>ASK </a:t>
            </a:r>
            <a:r>
              <a:rPr lang="en-US" b="1" u="none" strike="noStrike" baseline="0" dirty="0">
                <a:effectLst/>
                <a:sym typeface="Wingdings" panose="05000000000000000000" pitchFamily="2" charset="2"/>
              </a:rPr>
              <a:t> </a:t>
            </a:r>
            <a:r>
              <a:rPr lang="en-US" u="none" strike="noStrike" baseline="0" dirty="0">
                <a:effectLst/>
                <a:sym typeface="Wingdings" panose="05000000000000000000" pitchFamily="2" charset="2"/>
              </a:rPr>
              <a:t>How would you define hazing?</a:t>
            </a:r>
          </a:p>
          <a:p>
            <a:pPr lvl="0"/>
            <a:endParaRPr lang="en-US" u="none" strike="noStrike" baseline="0" dirty="0">
              <a:effectLst/>
              <a:sym typeface="Wingdings" panose="05000000000000000000" pitchFamily="2" charset="2"/>
            </a:endParaRPr>
          </a:p>
          <a:p>
            <a:pPr lvl="0"/>
            <a:r>
              <a:rPr lang="en-US" u="none" strike="noStrike" baseline="0" dirty="0">
                <a:effectLst/>
                <a:sym typeface="Wingdings" panose="05000000000000000000" pitchFamily="2" charset="2"/>
              </a:rPr>
              <a:t>Gather a few responses, using one of the formats below:</a:t>
            </a:r>
          </a:p>
          <a:p>
            <a:pPr marL="241653" indent="-241653">
              <a:buAutoNum type="arabicParenR"/>
            </a:pPr>
            <a:r>
              <a:rPr lang="en-US" baseline="0" dirty="0"/>
              <a:t>Use an online participant response systems (e.g., Mentimeter.com) to receive real-time responses and show them through your PowerPoint slides.  A basic Mentimeter account is free.</a:t>
            </a:r>
          </a:p>
          <a:p>
            <a:pPr marL="241653" indent="-241653">
              <a:buAutoNum type="arabicParenR"/>
            </a:pPr>
            <a:r>
              <a:rPr lang="en-US" baseline="0" dirty="0"/>
              <a:t>Ask students to turn to a neighbor and share their thoughts, then ask for volunteers to share with the whole group.  If delivering the program online, put students in breakout rooms, and ask for one person to submit a group response through chat once everyone returns to the main room.  </a:t>
            </a:r>
          </a:p>
          <a:p>
            <a:pPr marL="241653" indent="-241653">
              <a:buAutoNum type="arabicParenR"/>
            </a:pPr>
            <a:r>
              <a:rPr lang="en-US" baseline="0" dirty="0"/>
              <a:t>Ask the entire group for ideas on what hazing is and invite students to share their thoughts.  If delivering online, invite students to submit through chat.</a:t>
            </a:r>
            <a:endParaRPr lang="en-US" dirty="0"/>
          </a:p>
          <a:p>
            <a:pPr marL="241653" indent="-241653">
              <a:buAutoNum type="arabicParenR"/>
            </a:pPr>
            <a:endParaRPr lang="en-US" dirty="0"/>
          </a:p>
          <a:p>
            <a:endParaRPr lang="en-US" dirty="0"/>
          </a:p>
          <a:p>
            <a:pPr lvl="0"/>
            <a:endParaRPr lang="en-US" dirty="0"/>
          </a:p>
          <a:p>
            <a:endParaRPr lang="en-US" dirty="0"/>
          </a:p>
        </p:txBody>
      </p:sp>
      <p:sp>
        <p:nvSpPr>
          <p:cNvPr id="4" name="Slide Number Placeholder 3"/>
          <p:cNvSpPr>
            <a:spLocks noGrp="1"/>
          </p:cNvSpPr>
          <p:nvPr>
            <p:ph type="sldNum" sz="quarter" idx="10"/>
          </p:nvPr>
        </p:nvSpPr>
        <p:spPr/>
        <p:txBody>
          <a:bodyPr/>
          <a:lstStyle/>
          <a:p>
            <a:fld id="{95941A40-CDBC-42C7-989D-9BE6448D2E8E}" type="slidenum">
              <a:rPr lang="en-US" smtClean="0"/>
              <a:t>9</a:t>
            </a:fld>
            <a:endParaRPr lang="en-US"/>
          </a:p>
        </p:txBody>
      </p:sp>
    </p:spTree>
    <p:extLst>
      <p:ext uri="{BB962C8B-B14F-4D97-AF65-F5344CB8AC3E}">
        <p14:creationId xmlns:p14="http://schemas.microsoft.com/office/powerpoint/2010/main" val="3356226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0.jpeg"/><Relationship Id="rId1" Type="http://schemas.openxmlformats.org/officeDocument/2006/relationships/slideMaster" Target="../slideMasters/slideMaster4.xml"/><Relationship Id="rId4" Type="http://schemas.openxmlformats.org/officeDocument/2006/relationships/image" Target="../media/image41.jpe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0.jpeg"/><Relationship Id="rId1" Type="http://schemas.openxmlformats.org/officeDocument/2006/relationships/slideMaster" Target="../slideMasters/slideMaster2.xml"/><Relationship Id="rId4" Type="http://schemas.openxmlformats.org/officeDocument/2006/relationships/image" Target="../media/image41.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0.jpeg"/><Relationship Id="rId1" Type="http://schemas.openxmlformats.org/officeDocument/2006/relationships/slideMaster" Target="../slideMasters/slideMaster3.xml"/><Relationship Id="rId4" Type="http://schemas.openxmlformats.org/officeDocument/2006/relationships/image" Target="../media/image41.jpe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88FCEAB-5046-4D66-903F-939C274A3EF2}"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2467488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8FCEAB-5046-4D66-903F-939C274A3EF2}"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17199675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26288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65348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5" name="Footer Placeholder 4"/>
          <p:cNvSpPr>
            <a:spLocks noGrp="1"/>
          </p:cNvSpPr>
          <p:nvPr>
            <p:ph type="ftr" sz="quarter" idx="11"/>
          </p:nvPr>
        </p:nvSpPr>
        <p:spPr/>
        <p:txBody>
          <a:bodyPr/>
          <a:lstStyle/>
          <a:p>
            <a:pPr defTabSz="609630"/>
            <a:endParaRPr lang="en-US" dirty="0">
              <a:solidFill>
                <a:srgbClr val="0E7439">
                  <a:tint val="75000"/>
                </a:srgbClr>
              </a:solidFill>
            </a:endParaRPr>
          </a:p>
        </p:txBody>
      </p:sp>
      <p:sp>
        <p:nvSpPr>
          <p:cNvPr id="6" name="Slide Number Placeholder 5"/>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spTree>
    <p:extLst>
      <p:ext uri="{BB962C8B-B14F-4D97-AF65-F5344CB8AC3E}">
        <p14:creationId xmlns:p14="http://schemas.microsoft.com/office/powerpoint/2010/main" val="101284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3" name="Footer Placeholder 2"/>
          <p:cNvSpPr>
            <a:spLocks noGrp="1"/>
          </p:cNvSpPr>
          <p:nvPr>
            <p:ph type="ftr" sz="quarter" idx="11"/>
          </p:nvPr>
        </p:nvSpPr>
        <p:spPr/>
        <p:txBody>
          <a:bodyPr/>
          <a:lstStyle/>
          <a:p>
            <a:pPr defTabSz="609630"/>
            <a:endParaRPr lang="en-US" dirty="0">
              <a:solidFill>
                <a:srgbClr val="0E7439">
                  <a:tint val="75000"/>
                </a:srgbClr>
              </a:solidFill>
            </a:endParaRPr>
          </a:p>
        </p:txBody>
      </p:sp>
      <p:sp>
        <p:nvSpPr>
          <p:cNvPr id="4" name="Slide Number Placeholder 3"/>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spTree>
    <p:extLst>
      <p:ext uri="{BB962C8B-B14F-4D97-AF65-F5344CB8AC3E}">
        <p14:creationId xmlns:p14="http://schemas.microsoft.com/office/powerpoint/2010/main" val="388528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74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7" name="Text Placeholder 15"/>
          <p:cNvSpPr>
            <a:spLocks noGrp="1"/>
          </p:cNvSpPr>
          <p:nvPr>
            <p:ph type="body" sz="quarter" idx="10" hasCustomPrompt="1"/>
          </p:nvPr>
        </p:nvSpPr>
        <p:spPr>
          <a:xfrm>
            <a:off x="931335" y="931334"/>
            <a:ext cx="10329333" cy="3793067"/>
          </a:xfrm>
          <a:prstGeom prst="rect">
            <a:avLst/>
          </a:prstGeom>
        </p:spPr>
        <p:txBody>
          <a:bodyPr vert="horz"/>
          <a:lstStyle>
            <a:lvl1pPr marL="0" indent="0" algn="ctr">
              <a:buNone/>
              <a:defRPr sz="5334" cap="all" baseline="0">
                <a:solidFill>
                  <a:schemeClr val="bg1"/>
                </a:solidFill>
                <a:latin typeface="Bodoni Std Poster Italic"/>
              </a:defRPr>
            </a:lvl1pPr>
          </a:lstStyle>
          <a:p>
            <a:pPr lvl="0"/>
            <a:r>
              <a:rPr lang="en-US" dirty="0"/>
              <a:t>SHORT STATEMENT WOULD GO HERE. WORKS WELL FOR QUOTES OR GENERAL STATEMENTS.</a:t>
            </a:r>
          </a:p>
        </p:txBody>
      </p:sp>
      <p:sp>
        <p:nvSpPr>
          <p:cNvPr id="8" name="Text Placeholder 17"/>
          <p:cNvSpPr>
            <a:spLocks noGrp="1"/>
          </p:cNvSpPr>
          <p:nvPr>
            <p:ph type="body" sz="quarter" idx="11" hasCustomPrompt="1"/>
          </p:nvPr>
        </p:nvSpPr>
        <p:spPr>
          <a:xfrm>
            <a:off x="931335" y="5063068"/>
            <a:ext cx="10329333" cy="897467"/>
          </a:xfrm>
          <a:prstGeom prst="rect">
            <a:avLst/>
          </a:prstGeom>
        </p:spPr>
        <p:txBody>
          <a:bodyPr vert="horz"/>
          <a:lstStyle>
            <a:lvl1pPr marL="0" indent="0" algn="ctr">
              <a:buNone/>
              <a:defRPr sz="4534" cap="all" baseline="0">
                <a:solidFill>
                  <a:schemeClr val="bg1"/>
                </a:solidFill>
                <a:latin typeface="ITC Franklin Gothic Std Book Compressed Italic"/>
              </a:defRPr>
            </a:lvl1pPr>
          </a:lstStyle>
          <a:p>
            <a:pPr lvl="0"/>
            <a:r>
              <a:rPr lang="en-US" dirty="0"/>
              <a:t>–Quote Author Here</a:t>
            </a:r>
          </a:p>
        </p:txBody>
      </p:sp>
    </p:spTree>
    <p:extLst>
      <p:ext uri="{BB962C8B-B14F-4D97-AF65-F5344CB8AC3E}">
        <p14:creationId xmlns:p14="http://schemas.microsoft.com/office/powerpoint/2010/main" val="392668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15606" y="390472"/>
            <a:ext cx="11360798" cy="1067999"/>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accent1"/>
              </a:buClr>
              <a:buSzPts val="4200"/>
              <a:buFont typeface="Amatic SC"/>
              <a:buNone/>
              <a:defRPr sz="5600" b="1" i="0" u="none" strike="noStrike" cap="none">
                <a:solidFill>
                  <a:srgbClr val="0E7439"/>
                </a:solidFill>
                <a:latin typeface="Amatic SC"/>
                <a:ea typeface="Amatic SC"/>
                <a:cs typeface="Amatic SC"/>
                <a:sym typeface="Amatic SC"/>
              </a:defRPr>
            </a:lvl1pPr>
            <a:lvl2pPr lvl="1"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2pPr>
            <a:lvl3pPr lvl="2"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3pPr>
            <a:lvl4pPr lvl="3"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4pPr>
            <a:lvl5pPr lvl="4"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5pPr>
            <a:lvl6pPr lvl="5"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6pPr>
            <a:lvl7pPr lvl="6"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7pPr>
            <a:lvl8pPr lvl="7"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8pPr>
            <a:lvl9pPr lvl="8"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9pPr>
          </a:lstStyle>
          <a:p>
            <a:r>
              <a:rPr lang="en-US"/>
              <a:t>Click to edit Master title style</a:t>
            </a:r>
            <a:endParaRPr dirty="0"/>
          </a:p>
        </p:txBody>
      </p:sp>
      <p:sp>
        <p:nvSpPr>
          <p:cNvPr id="16" name="Google Shape;16;p3"/>
          <p:cNvSpPr txBox="1">
            <a:spLocks noGrp="1"/>
          </p:cNvSpPr>
          <p:nvPr>
            <p:ph type="body" idx="1"/>
          </p:nvPr>
        </p:nvSpPr>
        <p:spPr>
          <a:xfrm>
            <a:off x="415606" y="1638239"/>
            <a:ext cx="11360798" cy="4453599"/>
          </a:xfrm>
          <a:prstGeom prst="rect">
            <a:avLst/>
          </a:prstGeom>
          <a:noFill/>
          <a:ln>
            <a:noFill/>
          </a:ln>
        </p:spPr>
        <p:txBody>
          <a:bodyPr spcFirstLastPara="1" wrap="square" lIns="91425" tIns="91425" rIns="91425" bIns="91425" anchor="t" anchorCtr="0">
            <a:noAutofit/>
          </a:bodyPr>
          <a:lstStyle>
            <a:lvl1pPr marL="609616" marR="0" lvl="0" indent="-304807" algn="l" rtl="0">
              <a:lnSpc>
                <a:spcPct val="115000"/>
              </a:lnSpc>
              <a:spcBef>
                <a:spcPts val="0"/>
              </a:spcBef>
              <a:spcAft>
                <a:spcPts val="0"/>
              </a:spcAft>
              <a:buClr>
                <a:schemeClr val="dk2"/>
              </a:buClr>
              <a:buSzPts val="1800"/>
              <a:buFont typeface="Source Code Pro"/>
              <a:buNone/>
              <a:defRPr sz="2400" b="0" i="0" u="none" strike="noStrike" cap="none">
                <a:solidFill>
                  <a:schemeClr val="dk2"/>
                </a:solidFill>
                <a:latin typeface="Source Code Pro"/>
                <a:ea typeface="Source Code Pro"/>
                <a:cs typeface="Source Code Pro"/>
                <a:sym typeface="Source Code Pro"/>
              </a:defRPr>
            </a:lvl1pPr>
            <a:lvl2pPr marL="1219231" marR="0" lvl="1"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2pPr>
            <a:lvl3pPr marL="1828845" marR="0" lvl="2"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3pPr>
            <a:lvl4pPr marL="2438461" marR="0" lvl="3"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4pPr>
            <a:lvl5pPr marL="3048076" marR="0" lvl="4"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5pPr>
            <a:lvl6pPr marL="3657692" marR="0" lvl="5"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6pPr>
            <a:lvl7pPr marL="4267307" marR="0" lvl="6"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7pPr>
            <a:lvl8pPr marL="4876922" marR="0" lvl="7"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8pPr>
            <a:lvl9pPr marL="5486538" marR="0" lvl="8" indent="-304807" algn="l" rtl="0">
              <a:lnSpc>
                <a:spcPct val="115000"/>
              </a:lnSpc>
              <a:spcBef>
                <a:spcPts val="2133"/>
              </a:spcBef>
              <a:spcAft>
                <a:spcPts val="2133"/>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9pPr>
          </a:lstStyle>
          <a:p>
            <a:pPr lvl="0"/>
            <a:r>
              <a:rPr lang="en-US"/>
              <a:t>Edit Master text styles</a:t>
            </a:r>
          </a:p>
        </p:txBody>
      </p:sp>
      <p:sp>
        <p:nvSpPr>
          <p:cNvPr id="17" name="Google Shape;17;p3"/>
          <p:cNvSpPr txBox="1">
            <a:spLocks noGrp="1"/>
          </p:cNvSpPr>
          <p:nvPr>
            <p:ph type="sldNum" idx="12"/>
          </p:nvPr>
        </p:nvSpPr>
        <p:spPr>
          <a:xfrm>
            <a:off x="11296610" y="6217621"/>
            <a:ext cx="731598"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defTabSz="609630"/>
            <a:fld id="{00000000-1234-1234-1234-123412341234}" type="slidenum">
              <a:rPr lang="en" smtClean="0"/>
              <a:pPr defTabSz="609630"/>
              <a:t>‹#›</a:t>
            </a:fld>
            <a:endParaRPr lang="en"/>
          </a:p>
        </p:txBody>
      </p:sp>
    </p:spTree>
    <p:extLst>
      <p:ext uri="{BB962C8B-B14F-4D97-AF65-F5344CB8AC3E}">
        <p14:creationId xmlns:p14="http://schemas.microsoft.com/office/powerpoint/2010/main" val="365751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O1: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7734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5" name="Footer Placeholder 4"/>
          <p:cNvSpPr>
            <a:spLocks noGrp="1"/>
          </p:cNvSpPr>
          <p:nvPr>
            <p:ph type="ftr" sz="quarter" idx="11"/>
          </p:nvPr>
        </p:nvSpPr>
        <p:spPr/>
        <p:txBody>
          <a:bodyPr/>
          <a:lstStyle/>
          <a:p>
            <a:pPr defTabSz="609630"/>
            <a:endParaRPr lang="en-US" dirty="0">
              <a:solidFill>
                <a:srgbClr val="0E7439">
                  <a:tint val="75000"/>
                </a:srgbClr>
              </a:solidFill>
            </a:endParaRPr>
          </a:p>
        </p:txBody>
      </p:sp>
      <p:sp>
        <p:nvSpPr>
          <p:cNvPr id="6" name="Slide Number Placeholder 5"/>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63709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036" y="-108349"/>
            <a:ext cx="12379036" cy="6969397"/>
          </a:xfrm>
          <a:prstGeom prst="rect">
            <a:avLst/>
          </a:prstGeom>
        </p:spPr>
      </p:pic>
    </p:spTree>
    <p:extLst>
      <p:ext uri="{BB962C8B-B14F-4D97-AF65-F5344CB8AC3E}">
        <p14:creationId xmlns:p14="http://schemas.microsoft.com/office/powerpoint/2010/main" val="125015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8FCEAB-5046-4D66-903F-939C274A3EF2}"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31516720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56" y="1"/>
            <a:ext cx="12241956" cy="6892221"/>
          </a:xfrm>
          <a:prstGeom prst="rect">
            <a:avLst/>
          </a:prstGeom>
        </p:spPr>
      </p:pic>
    </p:spTree>
    <p:extLst>
      <p:ext uri="{BB962C8B-B14F-4D97-AF65-F5344CB8AC3E}">
        <p14:creationId xmlns:p14="http://schemas.microsoft.com/office/powerpoint/2010/main" val="335888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37914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047"/>
            <a:ext cx="12186586" cy="6861048"/>
          </a:xfrm>
          <a:prstGeom prst="rect">
            <a:avLst/>
          </a:prstGeom>
        </p:spPr>
      </p:pic>
    </p:spTree>
    <p:extLst>
      <p:ext uri="{BB962C8B-B14F-4D97-AF65-F5344CB8AC3E}">
        <p14:creationId xmlns:p14="http://schemas.microsoft.com/office/powerpoint/2010/main" val="119458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33221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425540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404266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906"/>
            <a:ext cx="12011891" cy="6762695"/>
          </a:xfrm>
          <a:prstGeom prst="rect">
            <a:avLst/>
          </a:prstGeom>
        </p:spPr>
      </p:pic>
    </p:spTree>
    <p:extLst>
      <p:ext uri="{BB962C8B-B14F-4D97-AF65-F5344CB8AC3E}">
        <p14:creationId xmlns:p14="http://schemas.microsoft.com/office/powerpoint/2010/main" val="92852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21760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94231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048"/>
            <a:ext cx="12186586" cy="6861047"/>
          </a:xfrm>
          <a:prstGeom prst="rect">
            <a:avLst/>
          </a:prstGeom>
        </p:spPr>
      </p:pic>
    </p:spTree>
    <p:extLst>
      <p:ext uri="{BB962C8B-B14F-4D97-AF65-F5344CB8AC3E}">
        <p14:creationId xmlns:p14="http://schemas.microsoft.com/office/powerpoint/2010/main" val="62537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5" name="Footer Placeholder 4"/>
          <p:cNvSpPr>
            <a:spLocks noGrp="1"/>
          </p:cNvSpPr>
          <p:nvPr>
            <p:ph type="ftr" sz="quarter" idx="11"/>
          </p:nvPr>
        </p:nvSpPr>
        <p:spPr/>
        <p:txBody>
          <a:bodyPr/>
          <a:lstStyle/>
          <a:p>
            <a:pPr defTabSz="609630"/>
            <a:endParaRPr lang="en-US" dirty="0">
              <a:solidFill>
                <a:srgbClr val="0E7439">
                  <a:tint val="75000"/>
                </a:srgbClr>
              </a:solidFill>
            </a:endParaRPr>
          </a:p>
        </p:txBody>
      </p:sp>
      <p:sp>
        <p:nvSpPr>
          <p:cNvPr id="6" name="Slide Number Placeholder 5"/>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75429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30819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78702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07090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315780" cy="6933784"/>
          </a:xfrm>
          <a:prstGeom prst="rect">
            <a:avLst/>
          </a:prstGeom>
        </p:spPr>
      </p:pic>
    </p:spTree>
    <p:extLst>
      <p:ext uri="{BB962C8B-B14F-4D97-AF65-F5344CB8AC3E}">
        <p14:creationId xmlns:p14="http://schemas.microsoft.com/office/powerpoint/2010/main" val="20325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22"/>
            <a:ext cx="12241956" cy="6892221"/>
          </a:xfrm>
          <a:prstGeom prst="rect">
            <a:avLst/>
          </a:prstGeom>
        </p:spPr>
      </p:pic>
    </p:spTree>
    <p:extLst>
      <p:ext uri="{BB962C8B-B14F-4D97-AF65-F5344CB8AC3E}">
        <p14:creationId xmlns:p14="http://schemas.microsoft.com/office/powerpoint/2010/main" val="168466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85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08" y="72736"/>
            <a:ext cx="12051979" cy="6785264"/>
          </a:xfrm>
          <a:prstGeom prst="rect">
            <a:avLst/>
          </a:prstGeom>
        </p:spPr>
      </p:pic>
    </p:spTree>
    <p:extLst>
      <p:ext uri="{BB962C8B-B14F-4D97-AF65-F5344CB8AC3E}">
        <p14:creationId xmlns:p14="http://schemas.microsoft.com/office/powerpoint/2010/main" val="301795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28" y="43754"/>
            <a:ext cx="12103459" cy="6814247"/>
          </a:xfrm>
          <a:prstGeom prst="rect">
            <a:avLst/>
          </a:prstGeom>
        </p:spPr>
      </p:pic>
    </p:spTree>
    <p:extLst>
      <p:ext uri="{BB962C8B-B14F-4D97-AF65-F5344CB8AC3E}">
        <p14:creationId xmlns:p14="http://schemas.microsoft.com/office/powerpoint/2010/main" val="341200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48280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202" y="1"/>
            <a:ext cx="12318202" cy="6935148"/>
          </a:xfrm>
          <a:prstGeom prst="rect">
            <a:avLst/>
          </a:prstGeom>
        </p:spPr>
      </p:pic>
    </p:spTree>
    <p:extLst>
      <p:ext uri="{BB962C8B-B14F-4D97-AF65-F5344CB8AC3E}">
        <p14:creationId xmlns:p14="http://schemas.microsoft.com/office/powerpoint/2010/main" val="51498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036" y="-108349"/>
            <a:ext cx="12379036" cy="6969397"/>
          </a:xfrm>
          <a:prstGeom prst="rect">
            <a:avLst/>
          </a:prstGeom>
        </p:spPr>
      </p:pic>
    </p:spTree>
    <p:extLst>
      <p:ext uri="{BB962C8B-B14F-4D97-AF65-F5344CB8AC3E}">
        <p14:creationId xmlns:p14="http://schemas.microsoft.com/office/powerpoint/2010/main" val="86527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0727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47497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0913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21287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42858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428037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53218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61222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44671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09029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56" y="1"/>
            <a:ext cx="12241956" cy="6892221"/>
          </a:xfrm>
          <a:prstGeom prst="rect">
            <a:avLst/>
          </a:prstGeom>
        </p:spPr>
      </p:pic>
    </p:spTree>
    <p:extLst>
      <p:ext uri="{BB962C8B-B14F-4D97-AF65-F5344CB8AC3E}">
        <p14:creationId xmlns:p14="http://schemas.microsoft.com/office/powerpoint/2010/main" val="183034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59439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59369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4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10045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10535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59865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3945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6184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81864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410885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419052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31673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5" name="Footer Placeholder 4"/>
          <p:cNvSpPr>
            <a:spLocks noGrp="1"/>
          </p:cNvSpPr>
          <p:nvPr>
            <p:ph type="ftr" sz="quarter" idx="11"/>
          </p:nvPr>
        </p:nvSpPr>
        <p:spPr/>
        <p:txBody>
          <a:bodyPr/>
          <a:lstStyle/>
          <a:p>
            <a:pPr defTabSz="609630"/>
            <a:endParaRPr lang="en-US" dirty="0">
              <a:solidFill>
                <a:srgbClr val="0E7439">
                  <a:tint val="75000"/>
                </a:srgbClr>
              </a:solidFill>
            </a:endParaRPr>
          </a:p>
        </p:txBody>
      </p:sp>
      <p:sp>
        <p:nvSpPr>
          <p:cNvPr id="6" name="Slide Number Placeholder 5"/>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spTree>
    <p:extLst>
      <p:ext uri="{BB962C8B-B14F-4D97-AF65-F5344CB8AC3E}">
        <p14:creationId xmlns:p14="http://schemas.microsoft.com/office/powerpoint/2010/main" val="173316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3" name="Footer Placeholder 2"/>
          <p:cNvSpPr>
            <a:spLocks noGrp="1"/>
          </p:cNvSpPr>
          <p:nvPr>
            <p:ph type="ftr" sz="quarter" idx="11"/>
          </p:nvPr>
        </p:nvSpPr>
        <p:spPr/>
        <p:txBody>
          <a:bodyPr/>
          <a:lstStyle/>
          <a:p>
            <a:pPr defTabSz="609630"/>
            <a:endParaRPr lang="en-US" dirty="0">
              <a:solidFill>
                <a:srgbClr val="0E7439">
                  <a:tint val="75000"/>
                </a:srgbClr>
              </a:solidFill>
            </a:endParaRPr>
          </a:p>
        </p:txBody>
      </p:sp>
      <p:sp>
        <p:nvSpPr>
          <p:cNvPr id="4" name="Slide Number Placeholder 3"/>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spTree>
    <p:extLst>
      <p:ext uri="{BB962C8B-B14F-4D97-AF65-F5344CB8AC3E}">
        <p14:creationId xmlns:p14="http://schemas.microsoft.com/office/powerpoint/2010/main" val="372550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3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7" name="Text Placeholder 15"/>
          <p:cNvSpPr>
            <a:spLocks noGrp="1"/>
          </p:cNvSpPr>
          <p:nvPr>
            <p:ph type="body" sz="quarter" idx="10" hasCustomPrompt="1"/>
          </p:nvPr>
        </p:nvSpPr>
        <p:spPr>
          <a:xfrm>
            <a:off x="931335" y="931334"/>
            <a:ext cx="10329333" cy="3793067"/>
          </a:xfrm>
          <a:prstGeom prst="rect">
            <a:avLst/>
          </a:prstGeom>
        </p:spPr>
        <p:txBody>
          <a:bodyPr vert="horz"/>
          <a:lstStyle>
            <a:lvl1pPr marL="0" indent="0" algn="ctr">
              <a:buNone/>
              <a:defRPr sz="5334" cap="all" baseline="0">
                <a:solidFill>
                  <a:schemeClr val="bg1"/>
                </a:solidFill>
                <a:latin typeface="Bodoni Std Poster Italic"/>
              </a:defRPr>
            </a:lvl1pPr>
          </a:lstStyle>
          <a:p>
            <a:pPr lvl="0"/>
            <a:r>
              <a:rPr lang="en-US" dirty="0"/>
              <a:t>SHORT STATEMENT WOULD GO HERE. WORKS WELL FOR QUOTES OR GENERAL STATEMENTS.</a:t>
            </a:r>
          </a:p>
        </p:txBody>
      </p:sp>
      <p:sp>
        <p:nvSpPr>
          <p:cNvPr id="8" name="Text Placeholder 17"/>
          <p:cNvSpPr>
            <a:spLocks noGrp="1"/>
          </p:cNvSpPr>
          <p:nvPr>
            <p:ph type="body" sz="quarter" idx="11" hasCustomPrompt="1"/>
          </p:nvPr>
        </p:nvSpPr>
        <p:spPr>
          <a:xfrm>
            <a:off x="931335" y="5063068"/>
            <a:ext cx="10329333" cy="897467"/>
          </a:xfrm>
          <a:prstGeom prst="rect">
            <a:avLst/>
          </a:prstGeom>
        </p:spPr>
        <p:txBody>
          <a:bodyPr vert="horz"/>
          <a:lstStyle>
            <a:lvl1pPr marL="0" indent="0" algn="ctr">
              <a:buNone/>
              <a:defRPr sz="4534" cap="all" baseline="0">
                <a:solidFill>
                  <a:schemeClr val="bg1"/>
                </a:solidFill>
                <a:latin typeface="ITC Franklin Gothic Std Book Compressed Italic"/>
              </a:defRPr>
            </a:lvl1pPr>
          </a:lstStyle>
          <a:p>
            <a:pPr lvl="0"/>
            <a:r>
              <a:rPr lang="en-US" dirty="0"/>
              <a:t>–Quote Author Here</a:t>
            </a:r>
          </a:p>
        </p:txBody>
      </p:sp>
    </p:spTree>
    <p:extLst>
      <p:ext uri="{BB962C8B-B14F-4D97-AF65-F5344CB8AC3E}">
        <p14:creationId xmlns:p14="http://schemas.microsoft.com/office/powerpoint/2010/main" val="341171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15606" y="390472"/>
            <a:ext cx="11360798" cy="1067999"/>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accent1"/>
              </a:buClr>
              <a:buSzPts val="4200"/>
              <a:buFont typeface="Amatic SC"/>
              <a:buNone/>
              <a:defRPr sz="5600" b="1" i="0" u="none" strike="noStrike" cap="none">
                <a:solidFill>
                  <a:srgbClr val="0E7439"/>
                </a:solidFill>
                <a:latin typeface="Amatic SC"/>
                <a:ea typeface="Amatic SC"/>
                <a:cs typeface="Amatic SC"/>
                <a:sym typeface="Amatic SC"/>
              </a:defRPr>
            </a:lvl1pPr>
            <a:lvl2pPr lvl="1"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2pPr>
            <a:lvl3pPr lvl="2"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3pPr>
            <a:lvl4pPr lvl="3"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4pPr>
            <a:lvl5pPr lvl="4"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5pPr>
            <a:lvl6pPr lvl="5"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6pPr>
            <a:lvl7pPr lvl="6"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7pPr>
            <a:lvl8pPr lvl="7"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8pPr>
            <a:lvl9pPr lvl="8"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9pPr>
          </a:lstStyle>
          <a:p>
            <a:r>
              <a:rPr lang="en-US"/>
              <a:t>Click to edit Master title style</a:t>
            </a:r>
            <a:endParaRPr dirty="0"/>
          </a:p>
        </p:txBody>
      </p:sp>
      <p:sp>
        <p:nvSpPr>
          <p:cNvPr id="16" name="Google Shape;16;p3"/>
          <p:cNvSpPr txBox="1">
            <a:spLocks noGrp="1"/>
          </p:cNvSpPr>
          <p:nvPr>
            <p:ph type="body" idx="1"/>
          </p:nvPr>
        </p:nvSpPr>
        <p:spPr>
          <a:xfrm>
            <a:off x="415606" y="1638239"/>
            <a:ext cx="11360798" cy="4453599"/>
          </a:xfrm>
          <a:prstGeom prst="rect">
            <a:avLst/>
          </a:prstGeom>
          <a:noFill/>
          <a:ln>
            <a:noFill/>
          </a:ln>
        </p:spPr>
        <p:txBody>
          <a:bodyPr spcFirstLastPara="1" wrap="square" lIns="91425" tIns="91425" rIns="91425" bIns="91425" anchor="t" anchorCtr="0">
            <a:noAutofit/>
          </a:bodyPr>
          <a:lstStyle>
            <a:lvl1pPr marL="609616" marR="0" lvl="0" indent="-304807" algn="l" rtl="0">
              <a:lnSpc>
                <a:spcPct val="115000"/>
              </a:lnSpc>
              <a:spcBef>
                <a:spcPts val="0"/>
              </a:spcBef>
              <a:spcAft>
                <a:spcPts val="0"/>
              </a:spcAft>
              <a:buClr>
                <a:schemeClr val="dk2"/>
              </a:buClr>
              <a:buSzPts val="1800"/>
              <a:buFont typeface="Source Code Pro"/>
              <a:buNone/>
              <a:defRPr sz="2400" b="0" i="0" u="none" strike="noStrike" cap="none">
                <a:solidFill>
                  <a:schemeClr val="dk2"/>
                </a:solidFill>
                <a:latin typeface="Source Code Pro"/>
                <a:ea typeface="Source Code Pro"/>
                <a:cs typeface="Source Code Pro"/>
                <a:sym typeface="Source Code Pro"/>
              </a:defRPr>
            </a:lvl1pPr>
            <a:lvl2pPr marL="1219231" marR="0" lvl="1"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2pPr>
            <a:lvl3pPr marL="1828845" marR="0" lvl="2"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3pPr>
            <a:lvl4pPr marL="2438461" marR="0" lvl="3"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4pPr>
            <a:lvl5pPr marL="3048076" marR="0" lvl="4"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5pPr>
            <a:lvl6pPr marL="3657692" marR="0" lvl="5"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6pPr>
            <a:lvl7pPr marL="4267307" marR="0" lvl="6"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7pPr>
            <a:lvl8pPr marL="4876922" marR="0" lvl="7"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8pPr>
            <a:lvl9pPr marL="5486538" marR="0" lvl="8" indent="-304807" algn="l" rtl="0">
              <a:lnSpc>
                <a:spcPct val="115000"/>
              </a:lnSpc>
              <a:spcBef>
                <a:spcPts val="2133"/>
              </a:spcBef>
              <a:spcAft>
                <a:spcPts val="2133"/>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9pPr>
          </a:lstStyle>
          <a:p>
            <a:pPr lvl="0"/>
            <a:r>
              <a:rPr lang="en-US"/>
              <a:t>Edit Master text styles</a:t>
            </a:r>
          </a:p>
        </p:txBody>
      </p:sp>
      <p:sp>
        <p:nvSpPr>
          <p:cNvPr id="17" name="Google Shape;17;p3"/>
          <p:cNvSpPr txBox="1">
            <a:spLocks noGrp="1"/>
          </p:cNvSpPr>
          <p:nvPr>
            <p:ph type="sldNum" idx="12"/>
          </p:nvPr>
        </p:nvSpPr>
        <p:spPr>
          <a:xfrm>
            <a:off x="11296610" y="6217621"/>
            <a:ext cx="731598"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defTabSz="609630"/>
            <a:fld id="{00000000-1234-1234-1234-123412341234}" type="slidenum">
              <a:rPr lang="en" smtClean="0"/>
              <a:pPr defTabSz="609630"/>
              <a:t>‹#›</a:t>
            </a:fld>
            <a:endParaRPr lang="en"/>
          </a:p>
        </p:txBody>
      </p:sp>
    </p:spTree>
    <p:extLst>
      <p:ext uri="{BB962C8B-B14F-4D97-AF65-F5344CB8AC3E}">
        <p14:creationId xmlns:p14="http://schemas.microsoft.com/office/powerpoint/2010/main" val="391626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O1: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481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1916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84287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63440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4896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047"/>
            <a:ext cx="12186586" cy="6861048"/>
          </a:xfrm>
          <a:prstGeom prst="rect">
            <a:avLst/>
          </a:prstGeom>
        </p:spPr>
      </p:pic>
    </p:spTree>
    <p:extLst>
      <p:ext uri="{BB962C8B-B14F-4D97-AF65-F5344CB8AC3E}">
        <p14:creationId xmlns:p14="http://schemas.microsoft.com/office/powerpoint/2010/main" val="3025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6279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47682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46586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76820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21003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04411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3541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57192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01515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76833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8FCEAB-5046-4D66-903F-939C274A3EF2}"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1986947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906"/>
            <a:ext cx="12011891" cy="6762695"/>
          </a:xfrm>
          <a:prstGeom prst="rect">
            <a:avLst/>
          </a:prstGeom>
        </p:spPr>
      </p:pic>
    </p:spTree>
    <p:extLst>
      <p:ext uri="{BB962C8B-B14F-4D97-AF65-F5344CB8AC3E}">
        <p14:creationId xmlns:p14="http://schemas.microsoft.com/office/powerpoint/2010/main" val="136839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75637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49296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048"/>
            <a:ext cx="12186586" cy="6861047"/>
          </a:xfrm>
          <a:prstGeom prst="rect">
            <a:avLst/>
          </a:prstGeom>
        </p:spPr>
      </p:pic>
    </p:spTree>
    <p:extLst>
      <p:ext uri="{BB962C8B-B14F-4D97-AF65-F5344CB8AC3E}">
        <p14:creationId xmlns:p14="http://schemas.microsoft.com/office/powerpoint/2010/main" val="74174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60631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25051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10452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315780" cy="6933784"/>
          </a:xfrm>
          <a:prstGeom prst="rect">
            <a:avLst/>
          </a:prstGeom>
        </p:spPr>
      </p:pic>
    </p:spTree>
    <p:extLst>
      <p:ext uri="{BB962C8B-B14F-4D97-AF65-F5344CB8AC3E}">
        <p14:creationId xmlns:p14="http://schemas.microsoft.com/office/powerpoint/2010/main" val="88310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22"/>
            <a:ext cx="12241956" cy="6892221"/>
          </a:xfrm>
          <a:prstGeom prst="rect">
            <a:avLst/>
          </a:prstGeom>
        </p:spPr>
      </p:pic>
    </p:spTree>
    <p:extLst>
      <p:ext uri="{BB962C8B-B14F-4D97-AF65-F5344CB8AC3E}">
        <p14:creationId xmlns:p14="http://schemas.microsoft.com/office/powerpoint/2010/main" val="415470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60703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8FCEAB-5046-4D66-903F-939C274A3EF2}"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2267939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08" y="72736"/>
            <a:ext cx="12051979" cy="6785264"/>
          </a:xfrm>
          <a:prstGeom prst="rect">
            <a:avLst/>
          </a:prstGeom>
        </p:spPr>
      </p:pic>
    </p:spTree>
    <p:extLst>
      <p:ext uri="{BB962C8B-B14F-4D97-AF65-F5344CB8AC3E}">
        <p14:creationId xmlns:p14="http://schemas.microsoft.com/office/powerpoint/2010/main" val="195135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28" y="43754"/>
            <a:ext cx="12103459" cy="6814247"/>
          </a:xfrm>
          <a:prstGeom prst="rect">
            <a:avLst/>
          </a:prstGeom>
        </p:spPr>
      </p:pic>
    </p:spTree>
    <p:extLst>
      <p:ext uri="{BB962C8B-B14F-4D97-AF65-F5344CB8AC3E}">
        <p14:creationId xmlns:p14="http://schemas.microsoft.com/office/powerpoint/2010/main" val="172044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406792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202" y="1"/>
            <a:ext cx="12318202" cy="6935148"/>
          </a:xfrm>
          <a:prstGeom prst="rect">
            <a:avLst/>
          </a:prstGeom>
        </p:spPr>
      </p:pic>
    </p:spTree>
    <p:extLst>
      <p:ext uri="{BB962C8B-B14F-4D97-AF65-F5344CB8AC3E}">
        <p14:creationId xmlns:p14="http://schemas.microsoft.com/office/powerpoint/2010/main" val="161392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24389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52315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36116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59859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98240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19559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8FCEAB-5046-4D66-903F-939C274A3EF2}" type="datetimeFigureOut">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10495513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68497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427344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15172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416696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54966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28927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20957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42950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84271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9393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8FCEAB-5046-4D66-903F-939C274A3EF2}" type="datetimeFigureOut">
              <a:rPr lang="en-US" smtClean="0"/>
              <a:t>9/5/2024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37443954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28704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71405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07762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70297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5" name="Footer Placeholder 4"/>
          <p:cNvSpPr>
            <a:spLocks noGrp="1"/>
          </p:cNvSpPr>
          <p:nvPr>
            <p:ph type="ftr" sz="quarter" idx="11"/>
          </p:nvPr>
        </p:nvSpPr>
        <p:spPr/>
        <p:txBody>
          <a:bodyPr/>
          <a:lstStyle/>
          <a:p>
            <a:pPr defTabSz="609630"/>
            <a:endParaRPr lang="en-US" dirty="0">
              <a:solidFill>
                <a:srgbClr val="0E7439">
                  <a:tint val="75000"/>
                </a:srgbClr>
              </a:solidFill>
            </a:endParaRPr>
          </a:p>
        </p:txBody>
      </p:sp>
      <p:sp>
        <p:nvSpPr>
          <p:cNvPr id="6" name="Slide Number Placeholder 5"/>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spTree>
    <p:extLst>
      <p:ext uri="{BB962C8B-B14F-4D97-AF65-F5344CB8AC3E}">
        <p14:creationId xmlns:p14="http://schemas.microsoft.com/office/powerpoint/2010/main" val="402216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3" name="Footer Placeholder 2"/>
          <p:cNvSpPr>
            <a:spLocks noGrp="1"/>
          </p:cNvSpPr>
          <p:nvPr>
            <p:ph type="ftr" sz="quarter" idx="11"/>
          </p:nvPr>
        </p:nvSpPr>
        <p:spPr/>
        <p:txBody>
          <a:bodyPr/>
          <a:lstStyle/>
          <a:p>
            <a:pPr defTabSz="609630"/>
            <a:endParaRPr lang="en-US" dirty="0">
              <a:solidFill>
                <a:srgbClr val="0E7439">
                  <a:tint val="75000"/>
                </a:srgbClr>
              </a:solidFill>
            </a:endParaRPr>
          </a:p>
        </p:txBody>
      </p:sp>
      <p:sp>
        <p:nvSpPr>
          <p:cNvPr id="4" name="Slide Number Placeholder 3"/>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spTree>
    <p:extLst>
      <p:ext uri="{BB962C8B-B14F-4D97-AF65-F5344CB8AC3E}">
        <p14:creationId xmlns:p14="http://schemas.microsoft.com/office/powerpoint/2010/main" val="253351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41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7" name="Text Placeholder 15"/>
          <p:cNvSpPr>
            <a:spLocks noGrp="1"/>
          </p:cNvSpPr>
          <p:nvPr>
            <p:ph type="body" sz="quarter" idx="10" hasCustomPrompt="1"/>
          </p:nvPr>
        </p:nvSpPr>
        <p:spPr>
          <a:xfrm>
            <a:off x="931335" y="931334"/>
            <a:ext cx="10329333" cy="3793067"/>
          </a:xfrm>
          <a:prstGeom prst="rect">
            <a:avLst/>
          </a:prstGeom>
        </p:spPr>
        <p:txBody>
          <a:bodyPr vert="horz"/>
          <a:lstStyle>
            <a:lvl1pPr marL="0" indent="0" algn="ctr">
              <a:buNone/>
              <a:defRPr sz="5334" cap="all" baseline="0">
                <a:solidFill>
                  <a:schemeClr val="bg1"/>
                </a:solidFill>
                <a:latin typeface="Bodoni Std Poster Italic"/>
              </a:defRPr>
            </a:lvl1pPr>
          </a:lstStyle>
          <a:p>
            <a:pPr lvl="0"/>
            <a:r>
              <a:rPr lang="en-US" dirty="0"/>
              <a:t>SHORT STATEMENT WOULD GO HERE. WORKS WELL FOR QUOTES OR GENERAL STATEMENTS.</a:t>
            </a:r>
          </a:p>
        </p:txBody>
      </p:sp>
      <p:sp>
        <p:nvSpPr>
          <p:cNvPr id="8" name="Text Placeholder 17"/>
          <p:cNvSpPr>
            <a:spLocks noGrp="1"/>
          </p:cNvSpPr>
          <p:nvPr>
            <p:ph type="body" sz="quarter" idx="11" hasCustomPrompt="1"/>
          </p:nvPr>
        </p:nvSpPr>
        <p:spPr>
          <a:xfrm>
            <a:off x="931335" y="5063068"/>
            <a:ext cx="10329333" cy="897467"/>
          </a:xfrm>
          <a:prstGeom prst="rect">
            <a:avLst/>
          </a:prstGeom>
        </p:spPr>
        <p:txBody>
          <a:bodyPr vert="horz"/>
          <a:lstStyle>
            <a:lvl1pPr marL="0" indent="0" algn="ctr">
              <a:buNone/>
              <a:defRPr sz="4534" cap="all" baseline="0">
                <a:solidFill>
                  <a:schemeClr val="bg1"/>
                </a:solidFill>
                <a:latin typeface="ITC Franklin Gothic Std Book Compressed Italic"/>
              </a:defRPr>
            </a:lvl1pPr>
          </a:lstStyle>
          <a:p>
            <a:pPr lvl="0"/>
            <a:r>
              <a:rPr lang="en-US" dirty="0"/>
              <a:t>–Quote Author Here</a:t>
            </a:r>
          </a:p>
        </p:txBody>
      </p:sp>
    </p:spTree>
    <p:extLst>
      <p:ext uri="{BB962C8B-B14F-4D97-AF65-F5344CB8AC3E}">
        <p14:creationId xmlns:p14="http://schemas.microsoft.com/office/powerpoint/2010/main" val="109127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15606" y="390472"/>
            <a:ext cx="11360798" cy="1067999"/>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accent1"/>
              </a:buClr>
              <a:buSzPts val="4200"/>
              <a:buFont typeface="Amatic SC"/>
              <a:buNone/>
              <a:defRPr sz="5600" b="1" i="0" u="none" strike="noStrike" cap="none">
                <a:solidFill>
                  <a:srgbClr val="0E7439"/>
                </a:solidFill>
                <a:latin typeface="Amatic SC"/>
                <a:ea typeface="Amatic SC"/>
                <a:cs typeface="Amatic SC"/>
                <a:sym typeface="Amatic SC"/>
              </a:defRPr>
            </a:lvl1pPr>
            <a:lvl2pPr lvl="1"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2pPr>
            <a:lvl3pPr lvl="2"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3pPr>
            <a:lvl4pPr lvl="3"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4pPr>
            <a:lvl5pPr lvl="4"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5pPr>
            <a:lvl6pPr lvl="5"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6pPr>
            <a:lvl7pPr lvl="6"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7pPr>
            <a:lvl8pPr lvl="7"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8pPr>
            <a:lvl9pPr lvl="8"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9pPr>
          </a:lstStyle>
          <a:p>
            <a:r>
              <a:rPr lang="en-US"/>
              <a:t>Click to edit Master title style</a:t>
            </a:r>
            <a:endParaRPr dirty="0"/>
          </a:p>
        </p:txBody>
      </p:sp>
      <p:sp>
        <p:nvSpPr>
          <p:cNvPr id="16" name="Google Shape;16;p3"/>
          <p:cNvSpPr txBox="1">
            <a:spLocks noGrp="1"/>
          </p:cNvSpPr>
          <p:nvPr>
            <p:ph type="body" idx="1"/>
          </p:nvPr>
        </p:nvSpPr>
        <p:spPr>
          <a:xfrm>
            <a:off x="415606" y="1638239"/>
            <a:ext cx="11360798" cy="4453599"/>
          </a:xfrm>
          <a:prstGeom prst="rect">
            <a:avLst/>
          </a:prstGeom>
          <a:noFill/>
          <a:ln>
            <a:noFill/>
          </a:ln>
        </p:spPr>
        <p:txBody>
          <a:bodyPr spcFirstLastPara="1" wrap="square" lIns="91425" tIns="91425" rIns="91425" bIns="91425" anchor="t" anchorCtr="0">
            <a:noAutofit/>
          </a:bodyPr>
          <a:lstStyle>
            <a:lvl1pPr marL="609616" marR="0" lvl="0" indent="-304807" algn="l" rtl="0">
              <a:lnSpc>
                <a:spcPct val="115000"/>
              </a:lnSpc>
              <a:spcBef>
                <a:spcPts val="0"/>
              </a:spcBef>
              <a:spcAft>
                <a:spcPts val="0"/>
              </a:spcAft>
              <a:buClr>
                <a:schemeClr val="dk2"/>
              </a:buClr>
              <a:buSzPts val="1800"/>
              <a:buFont typeface="Source Code Pro"/>
              <a:buNone/>
              <a:defRPr sz="2400" b="0" i="0" u="none" strike="noStrike" cap="none">
                <a:solidFill>
                  <a:schemeClr val="dk2"/>
                </a:solidFill>
                <a:latin typeface="Source Code Pro"/>
                <a:ea typeface="Source Code Pro"/>
                <a:cs typeface="Source Code Pro"/>
                <a:sym typeface="Source Code Pro"/>
              </a:defRPr>
            </a:lvl1pPr>
            <a:lvl2pPr marL="1219231" marR="0" lvl="1"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2pPr>
            <a:lvl3pPr marL="1828845" marR="0" lvl="2"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3pPr>
            <a:lvl4pPr marL="2438461" marR="0" lvl="3"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4pPr>
            <a:lvl5pPr marL="3048076" marR="0" lvl="4"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5pPr>
            <a:lvl6pPr marL="3657692" marR="0" lvl="5"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6pPr>
            <a:lvl7pPr marL="4267307" marR="0" lvl="6"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7pPr>
            <a:lvl8pPr marL="4876922" marR="0" lvl="7"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8pPr>
            <a:lvl9pPr marL="5486538" marR="0" lvl="8" indent="-304807" algn="l" rtl="0">
              <a:lnSpc>
                <a:spcPct val="115000"/>
              </a:lnSpc>
              <a:spcBef>
                <a:spcPts val="2133"/>
              </a:spcBef>
              <a:spcAft>
                <a:spcPts val="2133"/>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9pPr>
          </a:lstStyle>
          <a:p>
            <a:pPr lvl="0"/>
            <a:r>
              <a:rPr lang="en-US"/>
              <a:t>Edit Master text styles</a:t>
            </a:r>
          </a:p>
        </p:txBody>
      </p:sp>
      <p:sp>
        <p:nvSpPr>
          <p:cNvPr id="17" name="Google Shape;17;p3"/>
          <p:cNvSpPr txBox="1">
            <a:spLocks noGrp="1"/>
          </p:cNvSpPr>
          <p:nvPr>
            <p:ph type="sldNum" idx="12"/>
          </p:nvPr>
        </p:nvSpPr>
        <p:spPr>
          <a:xfrm>
            <a:off x="11296610" y="6217621"/>
            <a:ext cx="731598"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defTabSz="609630"/>
            <a:fld id="{00000000-1234-1234-1234-123412341234}" type="slidenum">
              <a:rPr lang="en" smtClean="0"/>
              <a:pPr defTabSz="609630"/>
              <a:t>‹#›</a:t>
            </a:fld>
            <a:endParaRPr lang="en"/>
          </a:p>
        </p:txBody>
      </p:sp>
    </p:spTree>
    <p:extLst>
      <p:ext uri="{BB962C8B-B14F-4D97-AF65-F5344CB8AC3E}">
        <p14:creationId xmlns:p14="http://schemas.microsoft.com/office/powerpoint/2010/main" val="8964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O1: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96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8FCEAB-5046-4D66-903F-939C274A3EF2}" type="datetimeFigureOut">
              <a:rPr lang="en-US" smtClean="0"/>
              <a:t>9/5/2024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2598996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5" name="Footer Placeholder 4"/>
          <p:cNvSpPr>
            <a:spLocks noGrp="1"/>
          </p:cNvSpPr>
          <p:nvPr>
            <p:ph type="ftr" sz="quarter" idx="11"/>
          </p:nvPr>
        </p:nvSpPr>
        <p:spPr/>
        <p:txBody>
          <a:bodyPr/>
          <a:lstStyle/>
          <a:p>
            <a:pPr defTabSz="609630"/>
            <a:endParaRPr lang="en-US" dirty="0">
              <a:solidFill>
                <a:srgbClr val="0E7439">
                  <a:tint val="75000"/>
                </a:srgbClr>
              </a:solidFill>
            </a:endParaRPr>
          </a:p>
        </p:txBody>
      </p:sp>
      <p:sp>
        <p:nvSpPr>
          <p:cNvPr id="6" name="Slide Number Placeholder 5"/>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6295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036" y="-108349"/>
            <a:ext cx="12379036" cy="6969397"/>
          </a:xfrm>
          <a:prstGeom prst="rect">
            <a:avLst/>
          </a:prstGeom>
        </p:spPr>
      </p:pic>
    </p:spTree>
    <p:extLst>
      <p:ext uri="{BB962C8B-B14F-4D97-AF65-F5344CB8AC3E}">
        <p14:creationId xmlns:p14="http://schemas.microsoft.com/office/powerpoint/2010/main" val="5633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56" y="1"/>
            <a:ext cx="12241956" cy="6892221"/>
          </a:xfrm>
          <a:prstGeom prst="rect">
            <a:avLst/>
          </a:prstGeom>
        </p:spPr>
      </p:pic>
    </p:spTree>
    <p:extLst>
      <p:ext uri="{BB962C8B-B14F-4D97-AF65-F5344CB8AC3E}">
        <p14:creationId xmlns:p14="http://schemas.microsoft.com/office/powerpoint/2010/main" val="321813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421502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047"/>
            <a:ext cx="12186586" cy="6861048"/>
          </a:xfrm>
          <a:prstGeom prst="rect">
            <a:avLst/>
          </a:prstGeom>
        </p:spPr>
      </p:pic>
    </p:spTree>
    <p:extLst>
      <p:ext uri="{BB962C8B-B14F-4D97-AF65-F5344CB8AC3E}">
        <p14:creationId xmlns:p14="http://schemas.microsoft.com/office/powerpoint/2010/main" val="133042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98615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01333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425798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906"/>
            <a:ext cx="12011891" cy="6762695"/>
          </a:xfrm>
          <a:prstGeom prst="rect">
            <a:avLst/>
          </a:prstGeom>
        </p:spPr>
      </p:pic>
    </p:spTree>
    <p:extLst>
      <p:ext uri="{BB962C8B-B14F-4D97-AF65-F5344CB8AC3E}">
        <p14:creationId xmlns:p14="http://schemas.microsoft.com/office/powerpoint/2010/main" val="308539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48172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8FCEAB-5046-4D66-903F-939C274A3EF2}" type="datetimeFigureOut">
              <a:rPr lang="en-US" smtClean="0"/>
              <a:t>9/5/2024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18520854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19465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048"/>
            <a:ext cx="12186586" cy="6861047"/>
          </a:xfrm>
          <a:prstGeom prst="rect">
            <a:avLst/>
          </a:prstGeom>
        </p:spPr>
      </p:pic>
    </p:spTree>
    <p:extLst>
      <p:ext uri="{BB962C8B-B14F-4D97-AF65-F5344CB8AC3E}">
        <p14:creationId xmlns:p14="http://schemas.microsoft.com/office/powerpoint/2010/main" val="240133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34407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54495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10603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315780" cy="6933784"/>
          </a:xfrm>
          <a:prstGeom prst="rect">
            <a:avLst/>
          </a:prstGeom>
        </p:spPr>
      </p:pic>
    </p:spTree>
    <p:extLst>
      <p:ext uri="{BB962C8B-B14F-4D97-AF65-F5344CB8AC3E}">
        <p14:creationId xmlns:p14="http://schemas.microsoft.com/office/powerpoint/2010/main" val="241184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22"/>
            <a:ext cx="12241956" cy="6892221"/>
          </a:xfrm>
          <a:prstGeom prst="rect">
            <a:avLst/>
          </a:prstGeom>
        </p:spPr>
      </p:pic>
    </p:spTree>
    <p:extLst>
      <p:ext uri="{BB962C8B-B14F-4D97-AF65-F5344CB8AC3E}">
        <p14:creationId xmlns:p14="http://schemas.microsoft.com/office/powerpoint/2010/main" val="250650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2039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08" y="72736"/>
            <a:ext cx="12051979" cy="6785264"/>
          </a:xfrm>
          <a:prstGeom prst="rect">
            <a:avLst/>
          </a:prstGeom>
        </p:spPr>
      </p:pic>
    </p:spTree>
    <p:extLst>
      <p:ext uri="{BB962C8B-B14F-4D97-AF65-F5344CB8AC3E}">
        <p14:creationId xmlns:p14="http://schemas.microsoft.com/office/powerpoint/2010/main" val="25183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28" y="43754"/>
            <a:ext cx="12103459" cy="6814247"/>
          </a:xfrm>
          <a:prstGeom prst="rect">
            <a:avLst/>
          </a:prstGeom>
        </p:spPr>
      </p:pic>
    </p:spTree>
    <p:extLst>
      <p:ext uri="{BB962C8B-B14F-4D97-AF65-F5344CB8AC3E}">
        <p14:creationId xmlns:p14="http://schemas.microsoft.com/office/powerpoint/2010/main" val="103508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8FCEAB-5046-4D66-903F-939C274A3EF2}" type="datetimeFigureOut">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18475956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14745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202" y="1"/>
            <a:ext cx="12318202" cy="6935148"/>
          </a:xfrm>
          <a:prstGeom prst="rect">
            <a:avLst/>
          </a:prstGeom>
        </p:spPr>
      </p:pic>
    </p:spTree>
    <p:extLst>
      <p:ext uri="{BB962C8B-B14F-4D97-AF65-F5344CB8AC3E}">
        <p14:creationId xmlns:p14="http://schemas.microsoft.com/office/powerpoint/2010/main" val="404686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86278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27004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61583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55713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83856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2657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9495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21992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8FCEAB-5046-4D66-903F-939C274A3EF2}" type="datetimeFigureOut">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41045717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47504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18754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89504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76780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4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48958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02391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75884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64142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77075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73225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slideLayout" Target="../slideLayouts/slideLayout101.xml"/><Relationship Id="rId47" Type="http://schemas.openxmlformats.org/officeDocument/2006/relationships/slideLayout" Target="../slideLayouts/slideLayout106.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9" Type="http://schemas.openxmlformats.org/officeDocument/2006/relationships/slideLayout" Target="../slideLayouts/slideLayout88.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45" Type="http://schemas.openxmlformats.org/officeDocument/2006/relationships/slideLayout" Target="../slideLayouts/slideLayout104.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49" Type="http://schemas.openxmlformats.org/officeDocument/2006/relationships/theme" Target="../theme/theme3.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4" Type="http://schemas.openxmlformats.org/officeDocument/2006/relationships/slideLayout" Target="../slideLayouts/slideLayout103.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43" Type="http://schemas.openxmlformats.org/officeDocument/2006/relationships/slideLayout" Target="../slideLayouts/slideLayout102.xml"/><Relationship Id="rId48" Type="http://schemas.openxmlformats.org/officeDocument/2006/relationships/slideLayout" Target="../slideLayouts/slideLayout107.xml"/><Relationship Id="rId8" Type="http://schemas.openxmlformats.org/officeDocument/2006/relationships/slideLayout" Target="../slideLayouts/slideLayout67.xml"/><Relationship Id="rId3" Type="http://schemas.openxmlformats.org/officeDocument/2006/relationships/slideLayout" Target="../slideLayouts/slideLayout62.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 Id="rId46" Type="http://schemas.openxmlformats.org/officeDocument/2006/relationships/slideLayout" Target="../slideLayouts/slideLayout105.xml"/><Relationship Id="rId20" Type="http://schemas.openxmlformats.org/officeDocument/2006/relationships/slideLayout" Target="../slideLayouts/slideLayout79.xml"/><Relationship Id="rId41" Type="http://schemas.openxmlformats.org/officeDocument/2006/relationships/slideLayout" Target="../slideLayouts/slideLayout100.xml"/><Relationship Id="rId1" Type="http://schemas.openxmlformats.org/officeDocument/2006/relationships/slideLayout" Target="../slideLayouts/slideLayout60.xml"/><Relationship Id="rId6"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9" Type="http://schemas.openxmlformats.org/officeDocument/2006/relationships/slideLayout" Target="../slideLayouts/slideLayout146.xml"/><Relationship Id="rId21" Type="http://schemas.openxmlformats.org/officeDocument/2006/relationships/slideLayout" Target="../slideLayouts/slideLayout128.xml"/><Relationship Id="rId34" Type="http://schemas.openxmlformats.org/officeDocument/2006/relationships/slideLayout" Target="../slideLayouts/slideLayout141.xml"/><Relationship Id="rId42" Type="http://schemas.openxmlformats.org/officeDocument/2006/relationships/slideLayout" Target="../slideLayouts/slideLayout149.xml"/><Relationship Id="rId47" Type="http://schemas.openxmlformats.org/officeDocument/2006/relationships/slideLayout" Target="../slideLayouts/slideLayout154.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9" Type="http://schemas.openxmlformats.org/officeDocument/2006/relationships/slideLayout" Target="../slideLayouts/slideLayout136.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32" Type="http://schemas.openxmlformats.org/officeDocument/2006/relationships/slideLayout" Target="../slideLayouts/slideLayout139.xml"/><Relationship Id="rId37" Type="http://schemas.openxmlformats.org/officeDocument/2006/relationships/slideLayout" Target="../slideLayouts/slideLayout144.xml"/><Relationship Id="rId40" Type="http://schemas.openxmlformats.org/officeDocument/2006/relationships/slideLayout" Target="../slideLayouts/slideLayout147.xml"/><Relationship Id="rId45" Type="http://schemas.openxmlformats.org/officeDocument/2006/relationships/slideLayout" Target="../slideLayouts/slideLayout152.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36" Type="http://schemas.openxmlformats.org/officeDocument/2006/relationships/slideLayout" Target="../slideLayouts/slideLayout143.xml"/><Relationship Id="rId49" Type="http://schemas.openxmlformats.org/officeDocument/2006/relationships/theme" Target="../theme/theme4.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31" Type="http://schemas.openxmlformats.org/officeDocument/2006/relationships/slideLayout" Target="../slideLayouts/slideLayout138.xml"/><Relationship Id="rId44" Type="http://schemas.openxmlformats.org/officeDocument/2006/relationships/slideLayout" Target="../slideLayouts/slideLayout151.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 Id="rId35" Type="http://schemas.openxmlformats.org/officeDocument/2006/relationships/slideLayout" Target="../slideLayouts/slideLayout142.xml"/><Relationship Id="rId43" Type="http://schemas.openxmlformats.org/officeDocument/2006/relationships/slideLayout" Target="../slideLayouts/slideLayout150.xml"/><Relationship Id="rId48" Type="http://schemas.openxmlformats.org/officeDocument/2006/relationships/slideLayout" Target="../slideLayouts/slideLayout155.xml"/><Relationship Id="rId8" Type="http://schemas.openxmlformats.org/officeDocument/2006/relationships/slideLayout" Target="../slideLayouts/slideLayout115.xml"/><Relationship Id="rId3" Type="http://schemas.openxmlformats.org/officeDocument/2006/relationships/slideLayout" Target="../slideLayouts/slideLayout110.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33" Type="http://schemas.openxmlformats.org/officeDocument/2006/relationships/slideLayout" Target="../slideLayouts/slideLayout140.xml"/><Relationship Id="rId38" Type="http://schemas.openxmlformats.org/officeDocument/2006/relationships/slideLayout" Target="../slideLayouts/slideLayout145.xml"/><Relationship Id="rId46" Type="http://schemas.openxmlformats.org/officeDocument/2006/relationships/slideLayout" Target="../slideLayouts/slideLayout153.xml"/><Relationship Id="rId20" Type="http://schemas.openxmlformats.org/officeDocument/2006/relationships/slideLayout" Target="../slideLayouts/slideLayout127.xml"/><Relationship Id="rId41" Type="http://schemas.openxmlformats.org/officeDocument/2006/relationships/slideLayout" Target="../slideLayouts/slideLayout148.xml"/><Relationship Id="rId1" Type="http://schemas.openxmlformats.org/officeDocument/2006/relationships/slideLayout" Target="../slideLayouts/slideLayout108.xml"/><Relationship Id="rId6" Type="http://schemas.openxmlformats.org/officeDocument/2006/relationships/slideLayout" Target="../slideLayouts/slideLayout1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8FCEAB-5046-4D66-903F-939C274A3EF2}" type="datetimeFigureOut">
              <a:rPr lang="en-US" smtClean="0"/>
              <a:t>9/5/2024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CDB649-B30D-41B2-A368-C7C788823008}" type="slidenum">
              <a:rPr lang="en-US" smtClean="0"/>
              <a:t>‹#›</a:t>
            </a:fld>
            <a:endParaRPr lang="en-US"/>
          </a:p>
        </p:txBody>
      </p:sp>
    </p:spTree>
    <p:extLst>
      <p:ext uri="{BB962C8B-B14F-4D97-AF65-F5344CB8AC3E}">
        <p14:creationId xmlns:p14="http://schemas.microsoft.com/office/powerpoint/2010/main" val="2294743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630"/>
            <a:endParaRPr lang="en-US" dirty="0">
              <a:solidFill>
                <a:srgbClr val="0E7439">
                  <a:tint val="75000"/>
                </a:srgb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spTree>
    <p:extLst>
      <p:ext uri="{BB962C8B-B14F-4D97-AF65-F5344CB8AC3E}">
        <p14:creationId xmlns:p14="http://schemas.microsoft.com/office/powerpoint/2010/main" val="3524126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46"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630"/>
            <a:endParaRPr lang="en-US" dirty="0">
              <a:solidFill>
                <a:srgbClr val="0E7439">
                  <a:tint val="75000"/>
                </a:srgb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spTree>
    <p:extLst>
      <p:ext uri="{BB962C8B-B14F-4D97-AF65-F5344CB8AC3E}">
        <p14:creationId xmlns:p14="http://schemas.microsoft.com/office/powerpoint/2010/main" val="161997132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46"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630"/>
            <a:fld id="{D6EBD3C7-14A2-4E66-8525-8EB927E394BB}" type="datetimeFigureOut">
              <a:rPr lang="en-US" smtClean="0">
                <a:solidFill>
                  <a:srgbClr val="0E7439">
                    <a:tint val="75000"/>
                  </a:srgbClr>
                </a:solidFill>
              </a:rPr>
              <a:pPr defTabSz="609630"/>
              <a:t>9/5/2024</a:t>
            </a:fld>
            <a:endParaRPr lang="en-US" dirty="0">
              <a:solidFill>
                <a:srgbClr val="0E7439">
                  <a:tint val="75000"/>
                </a:srgb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630"/>
            <a:endParaRPr lang="en-US" dirty="0">
              <a:solidFill>
                <a:srgbClr val="0E7439">
                  <a:tint val="75000"/>
                </a:srgb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spTree>
    <p:extLst>
      <p:ext uri="{BB962C8B-B14F-4D97-AF65-F5344CB8AC3E}">
        <p14:creationId xmlns:p14="http://schemas.microsoft.com/office/powerpoint/2010/main" val="211720824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 id="2147483793" r:id="rId32"/>
    <p:sldLayoutId id="2147483794" r:id="rId33"/>
    <p:sldLayoutId id="2147483795" r:id="rId34"/>
    <p:sldLayoutId id="2147483796" r:id="rId35"/>
    <p:sldLayoutId id="2147483797" r:id="rId36"/>
    <p:sldLayoutId id="2147483798" r:id="rId37"/>
    <p:sldLayoutId id="2147483799" r:id="rId38"/>
    <p:sldLayoutId id="2147483800" r:id="rId39"/>
    <p:sldLayoutId id="2147483801" r:id="rId40"/>
    <p:sldLayoutId id="2147483802" r:id="rId41"/>
    <p:sldLayoutId id="2147483803" r:id="rId42"/>
    <p:sldLayoutId id="2147483804" r:id="rId43"/>
    <p:sldLayoutId id="2147483805" r:id="rId44"/>
    <p:sldLayoutId id="2147483806" r:id="rId45"/>
    <p:sldLayoutId id="2147483807" r:id="rId46"/>
    <p:sldLayoutId id="2147483808" r:id="rId47"/>
    <p:sldLayoutId id="2147483809"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46"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9378156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62.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um2xLIxF8ng" TargetMode="External"/><Relationship Id="rId2" Type="http://schemas.openxmlformats.org/officeDocument/2006/relationships/notesSlide" Target="../notesSlides/notesSlide12.xml"/><Relationship Id="rId1" Type="http://schemas.openxmlformats.org/officeDocument/2006/relationships/slideLayout" Target="../slideLayouts/slideLayout55.xml"/><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03.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62.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62.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ycwyLPgUunc5" TargetMode="External"/><Relationship Id="rId2" Type="http://schemas.openxmlformats.org/officeDocument/2006/relationships/notesSlide" Target="../notesSlides/notesSlide19.xml"/><Relationship Id="rId1" Type="http://schemas.openxmlformats.org/officeDocument/2006/relationships/slideLayout" Target="../slideLayouts/slideLayout55.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Jq4U4O8o4sg" TargetMode="External"/><Relationship Id="rId2" Type="http://schemas.openxmlformats.org/officeDocument/2006/relationships/notesSlide" Target="../notesSlides/notesSlide24.xml"/><Relationship Id="rId1" Type="http://schemas.openxmlformats.org/officeDocument/2006/relationships/slideLayout" Target="../slideLayouts/slideLayout151.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um2xLIxF8ng"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62.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62.xml"/></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62.xml"/><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79C242-63E2-4F48-A0D7-65F02F1FC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7427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301AD0-90E0-935E-8792-77DF443ED2C6}"/>
              </a:ext>
            </a:extLst>
          </p:cNvPr>
          <p:cNvPicPr>
            <a:picLocks noChangeAspect="1"/>
          </p:cNvPicPr>
          <p:nvPr/>
        </p:nvPicPr>
        <p:blipFill>
          <a:blip r:embed="rId3"/>
          <a:stretch>
            <a:fillRect/>
          </a:stretch>
        </p:blipFill>
        <p:spPr>
          <a:xfrm>
            <a:off x="9625" y="0"/>
            <a:ext cx="12192000" cy="6857999"/>
          </a:xfrm>
          <a:prstGeom prst="rect">
            <a:avLst/>
          </a:prstGeom>
        </p:spPr>
      </p:pic>
    </p:spTree>
    <p:extLst>
      <p:ext uri="{BB962C8B-B14F-4D97-AF65-F5344CB8AC3E}">
        <p14:creationId xmlns:p14="http://schemas.microsoft.com/office/powerpoint/2010/main" val="646254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walking together&#10;&#10;Description automatically generated">
            <a:extLst>
              <a:ext uri="{FF2B5EF4-FFF2-40B4-BE49-F238E27FC236}">
                <a16:creationId xmlns:a16="http://schemas.microsoft.com/office/drawing/2014/main" id="{37C1BFEB-EE43-0432-1FDC-F73E61E2D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932"/>
        </a:solidFill>
        <a:effectLst/>
      </p:bgPr>
    </p:bg>
    <p:spTree>
      <p:nvGrpSpPr>
        <p:cNvPr id="1" name=""/>
        <p:cNvGrpSpPr/>
        <p:nvPr/>
      </p:nvGrpSpPr>
      <p:grpSpPr>
        <a:xfrm>
          <a:off x="0" y="0"/>
          <a:ext cx="0" cy="0"/>
          <a:chOff x="0" y="0"/>
          <a:chExt cx="0" cy="0"/>
        </a:xfrm>
      </p:grpSpPr>
      <p:pic>
        <p:nvPicPr>
          <p:cNvPr id="11" name="Picture 10" descr="A green and white sign with text&#10;&#10;Description automatically generated">
            <a:hlinkClick r:id="rId3"/>
            <a:extLst>
              <a:ext uri="{FF2B5EF4-FFF2-40B4-BE49-F238E27FC236}">
                <a16:creationId xmlns:a16="http://schemas.microsoft.com/office/drawing/2014/main" id="{45701238-D8A6-2FA9-5038-270DAD7F17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067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932"/>
        </a:solidFill>
        <a:effectLst/>
      </p:bgPr>
    </p:bg>
    <p:spTree>
      <p:nvGrpSpPr>
        <p:cNvPr id="1" name=""/>
        <p:cNvGrpSpPr/>
        <p:nvPr/>
      </p:nvGrpSpPr>
      <p:grpSpPr>
        <a:xfrm>
          <a:off x="0" y="0"/>
          <a:ext cx="0" cy="0"/>
          <a:chOff x="0" y="0"/>
          <a:chExt cx="0" cy="0"/>
        </a:xfrm>
      </p:grpSpPr>
      <p:pic>
        <p:nvPicPr>
          <p:cNvPr id="5" name="Picture 4" descr="A green and white rectangular object with text&#10;&#10;Description automatically generated">
            <a:extLst>
              <a:ext uri="{FF2B5EF4-FFF2-40B4-BE49-F238E27FC236}">
                <a16:creationId xmlns:a16="http://schemas.microsoft.com/office/drawing/2014/main" id="{D574AC95-09AB-66BE-37F2-AFAA6C543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834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6"/>
          <p:cNvSpPr txBox="1"/>
          <p:nvPr/>
        </p:nvSpPr>
        <p:spPr>
          <a:xfrm>
            <a:off x="7473648" y="3791508"/>
            <a:ext cx="933946" cy="1349087"/>
          </a:xfrm>
          <a:prstGeom prst="rect">
            <a:avLst/>
          </a:prstGeom>
        </p:spPr>
        <p:txBody>
          <a:bodyPr lIns="0" tIns="0" rIns="0" bIns="0" rtlCol="0" anchor="t">
            <a:spAutoFit/>
          </a:bodyPr>
          <a:lstStyle/>
          <a:p>
            <a:pPr algn="ctr" defTabSz="609630">
              <a:lnSpc>
                <a:spcPts val="5506"/>
              </a:lnSpc>
            </a:pPr>
            <a:r>
              <a:rPr lang="en-US" sz="3933" dirty="0">
                <a:solidFill>
                  <a:prstClr val="white"/>
                </a:solidFill>
                <a:latin typeface="Canva Sans"/>
              </a:rPr>
              <a:t>71%</a:t>
            </a:r>
          </a:p>
        </p:txBody>
      </p:sp>
      <p:pic>
        <p:nvPicPr>
          <p:cNvPr id="23" name="Picture 22" descr="A group of people sitting on stairs&#10;&#10;Description automatically generated">
            <a:extLst>
              <a:ext uri="{FF2B5EF4-FFF2-40B4-BE49-F238E27FC236}">
                <a16:creationId xmlns:a16="http://schemas.microsoft.com/office/drawing/2014/main" id="{6F07ABDF-0214-FA70-EEC9-79DDC7C09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red cups with a ball on top&#10;&#10;Description automatically generated">
            <a:extLst>
              <a:ext uri="{FF2B5EF4-FFF2-40B4-BE49-F238E27FC236}">
                <a16:creationId xmlns:a16="http://schemas.microsoft.com/office/drawing/2014/main" id="{7147A167-9932-7F54-C831-AEEE2A658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5269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pe with a word and text&#10;&#10;Description automatically generated with medium confidence">
            <a:extLst>
              <a:ext uri="{FF2B5EF4-FFF2-40B4-BE49-F238E27FC236}">
                <a16:creationId xmlns:a16="http://schemas.microsoft.com/office/drawing/2014/main" id="{8CB9B3F9-8D59-02FC-9A2F-12CD25664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14705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6"/>
          <p:cNvSpPr txBox="1"/>
          <p:nvPr/>
        </p:nvSpPr>
        <p:spPr>
          <a:xfrm>
            <a:off x="8584780" y="4109870"/>
            <a:ext cx="1097817" cy="1102866"/>
          </a:xfrm>
          <a:prstGeom prst="rect">
            <a:avLst/>
          </a:prstGeom>
        </p:spPr>
        <p:txBody>
          <a:bodyPr lIns="0" tIns="0" rIns="0" bIns="0" rtlCol="0" anchor="t">
            <a:spAutoFit/>
          </a:bodyPr>
          <a:lstStyle/>
          <a:p>
            <a:pPr defTabSz="609630">
              <a:lnSpc>
                <a:spcPts val="4334"/>
              </a:lnSpc>
            </a:pPr>
            <a:r>
              <a:rPr lang="en-US" sz="4334">
                <a:solidFill>
                  <a:srgbClr val="FFFFFF"/>
                </a:solidFill>
                <a:latin typeface="Roboto Bold"/>
              </a:rPr>
              <a:t>85%</a:t>
            </a:r>
          </a:p>
        </p:txBody>
      </p:sp>
      <p:pic>
        <p:nvPicPr>
          <p:cNvPr id="20" name="Picture 19" descr="A group of people putting their hands together&#10;&#10;Description automatically generated">
            <a:extLst>
              <a:ext uri="{FF2B5EF4-FFF2-40B4-BE49-F238E27FC236}">
                <a16:creationId xmlns:a16="http://schemas.microsoft.com/office/drawing/2014/main" id="{4903D6E0-6C4D-CF72-5FE2-ABC4EABAB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text on a white background&#10;&#10;Description automatically generated">
            <a:extLst>
              <a:ext uri="{FF2B5EF4-FFF2-40B4-BE49-F238E27FC236}">
                <a16:creationId xmlns:a16="http://schemas.microsoft.com/office/drawing/2014/main" id="{13AD3CAC-656F-5CA3-E0F7-1C1012AF1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2893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932"/>
        </a:solid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a:hlinkClick r:id="rId3"/>
            <a:extLst>
              <a:ext uri="{FF2B5EF4-FFF2-40B4-BE49-F238E27FC236}">
                <a16:creationId xmlns:a16="http://schemas.microsoft.com/office/drawing/2014/main" id="{BA913304-9BCF-3598-EC71-68786F926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232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green shirts&#10;&#10;Description automatically generated">
            <a:extLst>
              <a:ext uri="{FF2B5EF4-FFF2-40B4-BE49-F238E27FC236}">
                <a16:creationId xmlns:a16="http://schemas.microsoft.com/office/drawing/2014/main" id="{38F42EFB-8875-A296-1AB5-3EC8ABF78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651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sign&#10;&#10;Description automatically generated">
            <a:extLst>
              <a:ext uri="{FF2B5EF4-FFF2-40B4-BE49-F238E27FC236}">
                <a16:creationId xmlns:a16="http://schemas.microsoft.com/office/drawing/2014/main" id="{1F7BBE6C-DF96-B62B-E03D-D29F3F51C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2535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diagram&#10;&#10;Description automatically generated">
            <a:extLst>
              <a:ext uri="{FF2B5EF4-FFF2-40B4-BE49-F238E27FC236}">
                <a16:creationId xmlns:a16="http://schemas.microsoft.com/office/drawing/2014/main" id="{BA03C3B3-30C1-1E3F-0A41-86A8F25AA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5581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p:cNvSpPr>
            <a:spLocks noGrp="1"/>
          </p:cNvSpPr>
          <p:nvPr>
            <p:ph type="title"/>
          </p:nvPr>
        </p:nvSpPr>
        <p:spPr/>
        <p:txBody>
          <a:bodyPr/>
          <a:lstStyle/>
          <a:p>
            <a:pPr algn="ctr"/>
            <a:r>
              <a:rPr lang="en-US" dirty="0"/>
              <a:t>YOUR STATE LAW HERE</a:t>
            </a:r>
          </a:p>
        </p:txBody>
      </p:sp>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1759099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p:cNvSpPr>
            <a:spLocks noGrp="1"/>
          </p:cNvSpPr>
          <p:nvPr>
            <p:ph type="title"/>
          </p:nvPr>
        </p:nvSpPr>
        <p:spPr/>
        <p:txBody>
          <a:bodyPr/>
          <a:lstStyle/>
          <a:p>
            <a:pPr algn="ctr"/>
            <a:r>
              <a:rPr lang="en-US" dirty="0"/>
              <a:t>YOUR CAMPUS POLICY HERE</a:t>
            </a:r>
          </a:p>
        </p:txBody>
      </p:sp>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3031459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932"/>
        </a:solidFill>
        <a:effectLst/>
      </p:bgPr>
    </p:bg>
    <p:spTree>
      <p:nvGrpSpPr>
        <p:cNvPr id="1" name=""/>
        <p:cNvGrpSpPr/>
        <p:nvPr/>
      </p:nvGrpSpPr>
      <p:grpSpPr>
        <a:xfrm>
          <a:off x="0" y="0"/>
          <a:ext cx="0" cy="0"/>
          <a:chOff x="0" y="0"/>
          <a:chExt cx="0" cy="0"/>
        </a:xfrm>
      </p:grpSpPr>
      <p:pic>
        <p:nvPicPr>
          <p:cNvPr id="11" name="Picture 10" descr="A video chat with a cartoon character&#10;&#10;Description automatically generated">
            <a:hlinkClick r:id="rId3"/>
            <a:extLst>
              <a:ext uri="{FF2B5EF4-FFF2-40B4-BE49-F238E27FC236}">
                <a16:creationId xmlns:a16="http://schemas.microsoft.com/office/drawing/2014/main" id="{D85D1BA1-A7D6-21DE-0B8A-32838EB32B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7535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posing for a picture&#10;&#10;Description automatically generated">
            <a:extLst>
              <a:ext uri="{FF2B5EF4-FFF2-40B4-BE49-F238E27FC236}">
                <a16:creationId xmlns:a16="http://schemas.microsoft.com/office/drawing/2014/main" id="{117F04AC-F1B7-85F5-04FD-3F3723842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06253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894"/>
            <a:ext cx="12192000" cy="6858000"/>
          </a:xfrm>
          <a:prstGeom prst="rect">
            <a:avLst/>
          </a:prstGeom>
        </p:spPr>
      </p:pic>
    </p:spTree>
    <p:extLst>
      <p:ext uri="{BB962C8B-B14F-4D97-AF65-F5344CB8AC3E}">
        <p14:creationId xmlns:p14="http://schemas.microsoft.com/office/powerpoint/2010/main" val="3160570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p:cNvSpPr>
            <a:spLocks noGrp="1"/>
          </p:cNvSpPr>
          <p:nvPr>
            <p:ph type="title"/>
          </p:nvPr>
        </p:nvSpPr>
        <p:spPr/>
        <p:txBody>
          <a:bodyPr/>
          <a:lstStyle/>
          <a:p>
            <a:pPr algn="ctr"/>
            <a:r>
              <a:rPr lang="en-US" dirty="0"/>
              <a:t>YOUR CAMPUS RESOURCES HERE</a:t>
            </a:r>
          </a:p>
        </p:txBody>
      </p:sp>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1172012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black and white speech bubbles&#10;&#10;Description automatically generated">
            <a:extLst>
              <a:ext uri="{FF2B5EF4-FFF2-40B4-BE49-F238E27FC236}">
                <a16:creationId xmlns:a16="http://schemas.microsoft.com/office/drawing/2014/main" id="{47914B57-FA40-35EA-4475-9E0E48FA5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2283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851D467C-0EA8-9DAA-7E97-19582FD7B402}"/>
              </a:ext>
            </a:extLst>
          </p:cNvPr>
          <p:cNvPicPr>
            <a:picLocks noChangeAspect="1"/>
          </p:cNvPicPr>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1308552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A7E988-0EA8-172D-458E-484E38703500}"/>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1232419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6972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group of people with text&#10;&#10;Description automatically generated">
            <a:extLst>
              <a:ext uri="{FF2B5EF4-FFF2-40B4-BE49-F238E27FC236}">
                <a16:creationId xmlns:a16="http://schemas.microsoft.com/office/drawing/2014/main" id="{50D96A2E-E72D-3ADF-5EF1-A6C657D27D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4161FE-237D-550E-BC32-3E39C794B9CE}"/>
              </a:ext>
            </a:extLst>
          </p:cNvPr>
          <p:cNvSpPr/>
          <p:nvPr/>
        </p:nvSpPr>
        <p:spPr>
          <a:xfrm>
            <a:off x="24714" y="5795318"/>
            <a:ext cx="3978876" cy="10256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826C9B2-A866-B7ED-BDAE-3861181068A0}"/>
              </a:ext>
            </a:extLst>
          </p:cNvPr>
          <p:cNvPicPr>
            <a:picLocks noChangeAspect="1"/>
          </p:cNvPicPr>
          <p:nvPr/>
        </p:nvPicPr>
        <p:blipFill>
          <a:blip r:embed="rId4"/>
          <a:stretch>
            <a:fillRect/>
          </a:stretch>
        </p:blipFill>
        <p:spPr>
          <a:xfrm>
            <a:off x="24714" y="5999670"/>
            <a:ext cx="4201297" cy="85832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meter&#10;&#10;Description automatically generated">
            <a:extLst>
              <a:ext uri="{FF2B5EF4-FFF2-40B4-BE49-F238E27FC236}">
                <a16:creationId xmlns:a16="http://schemas.microsoft.com/office/drawing/2014/main" id="{18ED0199-B6B8-B824-05B5-E0884AC31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4"/>
          <p:cNvSpPr txBox="1"/>
          <p:nvPr/>
        </p:nvSpPr>
        <p:spPr>
          <a:xfrm>
            <a:off x="1044338" y="3924196"/>
            <a:ext cx="1821577" cy="269817"/>
          </a:xfrm>
          <a:prstGeom prst="rect">
            <a:avLst/>
          </a:prstGeom>
        </p:spPr>
        <p:txBody>
          <a:bodyPr lIns="0" tIns="0" rIns="0" bIns="0" rtlCol="0" anchor="t">
            <a:spAutoFit/>
          </a:bodyPr>
          <a:lstStyle/>
          <a:p>
            <a:pPr algn="ctr" defTabSz="609630">
              <a:lnSpc>
                <a:spcPts val="2333"/>
              </a:lnSpc>
            </a:pPr>
            <a:r>
              <a:rPr lang="en-US" sz="1666" spc="63">
                <a:solidFill>
                  <a:srgbClr val="FFFFFF"/>
                </a:solidFill>
                <a:latin typeface="Roboto Bold"/>
              </a:rPr>
              <a:t>Athletic teams</a:t>
            </a:r>
          </a:p>
        </p:txBody>
      </p:sp>
      <p:sp>
        <p:nvSpPr>
          <p:cNvPr id="26" name="TextBox 26"/>
          <p:cNvSpPr txBox="1"/>
          <p:nvPr/>
        </p:nvSpPr>
        <p:spPr>
          <a:xfrm>
            <a:off x="3751212" y="3778146"/>
            <a:ext cx="1927825" cy="564770"/>
          </a:xfrm>
          <a:prstGeom prst="rect">
            <a:avLst/>
          </a:prstGeom>
        </p:spPr>
        <p:txBody>
          <a:bodyPr lIns="0" tIns="0" rIns="0" bIns="0" rtlCol="0" anchor="t">
            <a:spAutoFit/>
          </a:bodyPr>
          <a:lstStyle/>
          <a:p>
            <a:pPr algn="ctr" defTabSz="609630">
              <a:lnSpc>
                <a:spcPts val="2333"/>
              </a:lnSpc>
            </a:pPr>
            <a:r>
              <a:rPr lang="en-US" sz="1666" spc="63" dirty="0">
                <a:solidFill>
                  <a:srgbClr val="FFFFFF"/>
                </a:solidFill>
                <a:latin typeface="Roboto Bold"/>
              </a:rPr>
              <a:t>Fraternities ad Sororities</a:t>
            </a:r>
          </a:p>
        </p:txBody>
      </p:sp>
      <p:sp>
        <p:nvSpPr>
          <p:cNvPr id="27" name="TextBox 27"/>
          <p:cNvSpPr txBox="1"/>
          <p:nvPr/>
        </p:nvSpPr>
        <p:spPr>
          <a:xfrm>
            <a:off x="9162013" y="3778146"/>
            <a:ext cx="2149720" cy="564770"/>
          </a:xfrm>
          <a:prstGeom prst="rect">
            <a:avLst/>
          </a:prstGeom>
        </p:spPr>
        <p:txBody>
          <a:bodyPr lIns="0" tIns="0" rIns="0" bIns="0" rtlCol="0" anchor="t">
            <a:spAutoFit/>
          </a:bodyPr>
          <a:lstStyle/>
          <a:p>
            <a:pPr algn="ctr" defTabSz="609630">
              <a:lnSpc>
                <a:spcPts val="2333"/>
              </a:lnSpc>
            </a:pPr>
            <a:r>
              <a:rPr lang="en-US" sz="1666" spc="63" dirty="0">
                <a:solidFill>
                  <a:srgbClr val="FFFFFF"/>
                </a:solidFill>
                <a:latin typeface="Roboto Bold"/>
              </a:rPr>
              <a:t>Student clubs and </a:t>
            </a:r>
            <a:r>
              <a:rPr lang="en-US" sz="1666" spc="63" dirty="0" err="1">
                <a:solidFill>
                  <a:srgbClr val="FFFFFF"/>
                </a:solidFill>
                <a:latin typeface="Roboto Bold"/>
              </a:rPr>
              <a:t>religiousgroups</a:t>
            </a:r>
            <a:endParaRPr lang="en-US" sz="1666" spc="63" dirty="0">
              <a:solidFill>
                <a:srgbClr val="FFFFFF"/>
              </a:solidFill>
              <a:latin typeface="Roboto Bold"/>
            </a:endParaRPr>
          </a:p>
        </p:txBody>
      </p:sp>
      <p:pic>
        <p:nvPicPr>
          <p:cNvPr id="29" name="Picture 29"/>
          <p:cNvPicPr>
            <a:picLocks noChangeAspect="1"/>
          </p:cNvPicPr>
          <p:nvPr/>
        </p:nvPicPr>
        <p:blipFill>
          <a:blip r:embed="rId3"/>
          <a:srcRect l="4962" t="38981" r="4933" b="38355"/>
          <a:stretch>
            <a:fillRect/>
          </a:stretch>
        </p:blipFill>
        <p:spPr>
          <a:xfrm>
            <a:off x="10687527" y="178762"/>
            <a:ext cx="1318792" cy="256317"/>
          </a:xfrm>
          <a:prstGeom prst="rect">
            <a:avLst/>
          </a:prstGeom>
        </p:spPr>
      </p:pic>
      <p:pic>
        <p:nvPicPr>
          <p:cNvPr id="31" name="Picture 30" descr="A group of green and white signs&#10;&#10;Description automatically generated">
            <a:extLst>
              <a:ext uri="{FF2B5EF4-FFF2-40B4-BE49-F238E27FC236}">
                <a16:creationId xmlns:a16="http://schemas.microsoft.com/office/drawing/2014/main" id="{6DE7772A-859F-A789-D4A9-DA92D0CF1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ackground with black text&#10;&#10;Description automatically generated">
            <a:extLst>
              <a:ext uri="{FF2B5EF4-FFF2-40B4-BE49-F238E27FC236}">
                <a16:creationId xmlns:a16="http://schemas.microsoft.com/office/drawing/2014/main" id="{A926EFB8-0E39-15F5-8B6D-142EE72E8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93454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ordie PPT theme">
  <a:themeElements>
    <a:clrScheme name="Custom 4">
      <a:dk1>
        <a:srgbClr val="0E7439"/>
      </a:dk1>
      <a:lt1>
        <a:sysClr val="window" lastClr="FFFFFF"/>
      </a:lt1>
      <a:dk2>
        <a:srgbClr val="44546A"/>
      </a:dk2>
      <a:lt2>
        <a:srgbClr val="E7E6E6"/>
      </a:lt2>
      <a:accent1>
        <a:srgbClr val="75B33C"/>
      </a:accent1>
      <a:accent2>
        <a:srgbClr val="757070"/>
      </a:accent2>
      <a:accent3>
        <a:srgbClr val="A5A5A5"/>
      </a:accent3>
      <a:accent4>
        <a:srgbClr val="0E7439"/>
      </a:accent4>
      <a:accent5>
        <a:srgbClr val="0E7439"/>
      </a:accent5>
      <a:accent6>
        <a:srgbClr val="75B33C"/>
      </a:accent6>
      <a:hlink>
        <a:srgbClr val="0E7439"/>
      </a:hlink>
      <a:folHlink>
        <a:srgbClr val="7570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rdie PPT theme" id="{097F7171-434E-4A69-8E40-F4669F41B4E8}" vid="{DF2F0411-9FE9-4D34-A3A4-EAAA2F12EE28}"/>
    </a:ext>
  </a:extLst>
</a:theme>
</file>

<file path=ppt/theme/theme3.xml><?xml version="1.0" encoding="utf-8"?>
<a:theme xmlns:a="http://schemas.openxmlformats.org/drawingml/2006/main" name="1_Gordie PPT theme">
  <a:themeElements>
    <a:clrScheme name="Custom 4">
      <a:dk1>
        <a:srgbClr val="0E7439"/>
      </a:dk1>
      <a:lt1>
        <a:sysClr val="window" lastClr="FFFFFF"/>
      </a:lt1>
      <a:dk2>
        <a:srgbClr val="44546A"/>
      </a:dk2>
      <a:lt2>
        <a:srgbClr val="E7E6E6"/>
      </a:lt2>
      <a:accent1>
        <a:srgbClr val="75B33C"/>
      </a:accent1>
      <a:accent2>
        <a:srgbClr val="757070"/>
      </a:accent2>
      <a:accent3>
        <a:srgbClr val="A5A5A5"/>
      </a:accent3>
      <a:accent4>
        <a:srgbClr val="0E7439"/>
      </a:accent4>
      <a:accent5>
        <a:srgbClr val="0E7439"/>
      </a:accent5>
      <a:accent6>
        <a:srgbClr val="75B33C"/>
      </a:accent6>
      <a:hlink>
        <a:srgbClr val="0E7439"/>
      </a:hlink>
      <a:folHlink>
        <a:srgbClr val="7570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rdie PPT theme" id="{097F7171-434E-4A69-8E40-F4669F41B4E8}" vid="{DF2F0411-9FE9-4D34-A3A4-EAAA2F12EE28}"/>
    </a:ext>
  </a:extLst>
</a:theme>
</file>

<file path=ppt/theme/theme4.xml><?xml version="1.0" encoding="utf-8"?>
<a:theme xmlns:a="http://schemas.openxmlformats.org/drawingml/2006/main" name="2_Gordie PPT theme">
  <a:themeElements>
    <a:clrScheme name="Custom 4">
      <a:dk1>
        <a:srgbClr val="0E7439"/>
      </a:dk1>
      <a:lt1>
        <a:sysClr val="window" lastClr="FFFFFF"/>
      </a:lt1>
      <a:dk2>
        <a:srgbClr val="44546A"/>
      </a:dk2>
      <a:lt2>
        <a:srgbClr val="E7E6E6"/>
      </a:lt2>
      <a:accent1>
        <a:srgbClr val="75B33C"/>
      </a:accent1>
      <a:accent2>
        <a:srgbClr val="757070"/>
      </a:accent2>
      <a:accent3>
        <a:srgbClr val="A5A5A5"/>
      </a:accent3>
      <a:accent4>
        <a:srgbClr val="0E7439"/>
      </a:accent4>
      <a:accent5>
        <a:srgbClr val="0E7439"/>
      </a:accent5>
      <a:accent6>
        <a:srgbClr val="75B33C"/>
      </a:accent6>
      <a:hlink>
        <a:srgbClr val="0E7439"/>
      </a:hlink>
      <a:folHlink>
        <a:srgbClr val="7570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rdie PPT theme" id="{097F7171-434E-4A69-8E40-F4669F41B4E8}" vid="{DF2F0411-9FE9-4D34-A3A4-EAAA2F12EE28}"/>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752</TotalTime>
  <Words>2451</Words>
  <Application>Microsoft Office PowerPoint</Application>
  <PresentationFormat>Widescreen</PresentationFormat>
  <Paragraphs>153</Paragraphs>
  <Slides>28</Slides>
  <Notes>28</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28</vt:i4>
      </vt:variant>
    </vt:vector>
  </HeadingPairs>
  <TitlesOfParts>
    <vt:vector size="45" baseType="lpstr">
      <vt:lpstr>Amatic SC</vt:lpstr>
      <vt:lpstr>Arial</vt:lpstr>
      <vt:lpstr>Bodoni Std Poster Italic</vt:lpstr>
      <vt:lpstr>Calibri</vt:lpstr>
      <vt:lpstr>Calibri Light</vt:lpstr>
      <vt:lpstr>Canva Sans</vt:lpstr>
      <vt:lpstr>ITC Franklin Gothic Std Book Compressed Italic</vt:lpstr>
      <vt:lpstr>Roboto Bold</vt:lpstr>
      <vt:lpstr>Source Code Pro</vt:lpstr>
      <vt:lpstr>Source Sans Pro</vt:lpstr>
      <vt:lpstr>Times New Roman</vt:lpstr>
      <vt:lpstr>Wingdings</vt:lpstr>
      <vt:lpstr>Office Theme</vt:lpstr>
      <vt:lpstr>Gordie PPT theme</vt:lpstr>
      <vt:lpstr>1_Gordie PPT theme</vt:lpstr>
      <vt:lpstr>2_Gordie PPT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STATE LAW HERE</vt:lpstr>
      <vt:lpstr>YOUR CAMPUS POLICY HERE</vt:lpstr>
      <vt:lpstr>PowerPoint Presentation</vt:lpstr>
      <vt:lpstr>PowerPoint Presentation</vt:lpstr>
      <vt:lpstr>PowerPoint Presentation</vt:lpstr>
      <vt:lpstr>YOUR CAMPUS RESOURCES HERE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Susan E (seb7q)</dc:creator>
  <cp:lastModifiedBy>Bruce, Susan E (seb7q)</cp:lastModifiedBy>
  <cp:revision>39</cp:revision>
  <cp:lastPrinted>2024-08-31T01:48:42Z</cp:lastPrinted>
  <dcterms:created xsi:type="dcterms:W3CDTF">2022-08-01T12:25:35Z</dcterms:created>
  <dcterms:modified xsi:type="dcterms:W3CDTF">2024-09-05T13:29:07Z</dcterms:modified>
</cp:coreProperties>
</file>