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0" r:id="rId3"/>
    <p:sldMasterId id="2147483760" r:id="rId4"/>
  </p:sldMasterIdLst>
  <p:notesMasterIdLst>
    <p:notesMasterId r:id="rId28"/>
  </p:notesMasterIdLst>
  <p:sldIdLst>
    <p:sldId id="256" r:id="rId5"/>
    <p:sldId id="257" r:id="rId6"/>
    <p:sldId id="282" r:id="rId7"/>
    <p:sldId id="283" r:id="rId8"/>
    <p:sldId id="262" r:id="rId9"/>
    <p:sldId id="263" r:id="rId10"/>
    <p:sldId id="258" r:id="rId11"/>
    <p:sldId id="285" r:id="rId12"/>
    <p:sldId id="259" r:id="rId13"/>
    <p:sldId id="261" r:id="rId14"/>
    <p:sldId id="288" r:id="rId15"/>
    <p:sldId id="266" r:id="rId16"/>
    <p:sldId id="286" r:id="rId17"/>
    <p:sldId id="268" r:id="rId18"/>
    <p:sldId id="269" r:id="rId19"/>
    <p:sldId id="287" r:id="rId20"/>
    <p:sldId id="270" r:id="rId21"/>
    <p:sldId id="271" r:id="rId22"/>
    <p:sldId id="272" r:id="rId23"/>
    <p:sldId id="273" r:id="rId24"/>
    <p:sldId id="274" r:id="rId25"/>
    <p:sldId id="275"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D4EB75-F80F-40D2-A609-9F184D786F59}" v="32" dt="2023-08-14T20:08:28.709"/>
    <p1510:client id="{485091AC-670E-A587-81FD-373B3D14A6FC}" v="2" dt="2023-08-18T03:39:17.833"/>
    <p1510:client id="{6BC01D12-1B2D-496A-A130-F936EECE64BF}" v="7" dt="2023-08-14T19:45:28.118"/>
    <p1510:client id="{D3CBDB06-5A92-5C7D-A3B0-9EE95909CADA}" v="20" dt="2023-08-14T18:14:46.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B7810-015F-4A8E-9451-099A97098734}"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41A40-CDBC-42C7-989D-9BE6448D2E8E}" type="slidenum">
              <a:rPr lang="en-US" smtClean="0"/>
              <a:t>‹#›</a:t>
            </a:fld>
            <a:endParaRPr lang="en-US"/>
          </a:p>
        </p:txBody>
      </p:sp>
    </p:spTree>
    <p:extLst>
      <p:ext uri="{BB962C8B-B14F-4D97-AF65-F5344CB8AC3E}">
        <p14:creationId xmlns:p14="http://schemas.microsoft.com/office/powerpoint/2010/main" val="357615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tophazing.org/wp-content/uploads/2020/12/hazing_in_view_study.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tepupprogram.org/docs/STEPUP_AppendixC_PilotSurvey.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lobal-uploads.webflow.com/5ba1264a5a1f9d4953de4829/6035cb76afd6d7141fa25df2_NCBIS%20Survey%20Summary%20Report%20202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a:t>The facilitators should introduce themselves, welcome and thank everyone for attending.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Give some information about your personal connection to the issues</a:t>
            </a:r>
            <a:r>
              <a:rPr lang="en-US" baseline="0"/>
              <a:t> of alcohol overdose and/or hazing. </a:t>
            </a:r>
            <a:endParaRPr lang="en-US"/>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1</a:t>
            </a:fld>
            <a:endParaRPr lang="en-US"/>
          </a:p>
        </p:txBody>
      </p:sp>
    </p:spTree>
    <p:extLst>
      <p:ext uri="{BB962C8B-B14F-4D97-AF65-F5344CB8AC3E}">
        <p14:creationId xmlns:p14="http://schemas.microsoft.com/office/powerpoint/2010/main" val="2281790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a:t>
            </a:r>
            <a:r>
              <a:rPr lang="en-US" baseline="0"/>
              <a:t> not all hazing </a:t>
            </a:r>
            <a:r>
              <a:rPr lang="en-US"/>
              <a:t>involves</a:t>
            </a:r>
            <a:r>
              <a:rPr lang="en-US" baseline="0"/>
              <a:t> alcohol use, it is the most frequent reason of hazing-related death.</a:t>
            </a:r>
          </a:p>
          <a:p>
            <a:endParaRPr lang="en-US"/>
          </a:p>
          <a:p>
            <a:r>
              <a:rPr lang="en-US"/>
              <a:t>In a</a:t>
            </a:r>
            <a:r>
              <a:rPr lang="en-US" baseline="0"/>
              <a:t> </a:t>
            </a:r>
            <a:r>
              <a:rPr lang="en-US"/>
              <a:t>national</a:t>
            </a:r>
            <a:r>
              <a:rPr lang="en-US" baseline="0"/>
              <a:t> survey of hazing experiences, alcohol was involved in two of the three most frequent hazing behaviors. </a:t>
            </a:r>
          </a:p>
          <a:p>
            <a:endParaRPr lang="en-US">
              <a:cs typeface="Calibri" panose="020F0502020204030204"/>
            </a:endParaRPr>
          </a:p>
          <a:p>
            <a:r>
              <a:rPr lang="en-US">
                <a:cs typeface="Calibri" panose="020F0502020204030204"/>
              </a:rPr>
              <a:t>Citation: </a:t>
            </a:r>
            <a:r>
              <a:rPr lang="en-US"/>
              <a:t>Allan, E.J. and Madden, M. (2008) Hazing in View: College Students at Risk</a:t>
            </a:r>
          </a:p>
          <a:p>
            <a:r>
              <a:rPr lang="en-US">
                <a:hlinkClick r:id="rId3"/>
              </a:rPr>
              <a:t>https://stophazing.org/wp-content/uploads/2020/12/hazing_in_view_study.pdf</a:t>
            </a:r>
            <a:endParaRPr lang="en-US">
              <a:cs typeface="Calibri" panose="020F0502020204030204"/>
              <a:hlinkClick r:id="rId3"/>
            </a:endParaRP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95941A40-CDBC-42C7-989D-9BE6448D2E8E}" type="slidenum">
              <a:rPr lang="en-US" smtClean="0"/>
              <a:t>10</a:t>
            </a:fld>
            <a:endParaRPr lang="en-US"/>
          </a:p>
        </p:txBody>
      </p:sp>
    </p:spTree>
    <p:extLst>
      <p:ext uri="{BB962C8B-B14F-4D97-AF65-F5344CB8AC3E}">
        <p14:creationId xmlns:p14="http://schemas.microsoft.com/office/powerpoint/2010/main" val="4092697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that you know more about hazing and alcohol, we're going to talk about what you can do.</a:t>
            </a:r>
          </a:p>
          <a:p>
            <a:endParaRPr lang="en-US">
              <a:cs typeface="Calibri"/>
            </a:endParaRPr>
          </a:p>
          <a:p>
            <a:endParaRPr lang="en-US">
              <a:cs typeface="Calibri"/>
            </a:endParaRPr>
          </a:p>
          <a:p>
            <a:endParaRPr lang="en-US">
              <a:cs typeface="Calibri"/>
            </a:endParaRPr>
          </a:p>
          <a:p>
            <a:endParaRPr lang="en-US">
              <a:cs typeface="Calibri"/>
            </a:endParaRPr>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5941A40-CDBC-42C7-989D-9BE6448D2E8E}" type="slidenum">
              <a:rPr lang="en-US" smtClean="0"/>
              <a:t>11</a:t>
            </a:fld>
            <a:endParaRPr lang="en-US"/>
          </a:p>
        </p:txBody>
      </p:sp>
    </p:spTree>
    <p:extLst>
      <p:ext uri="{BB962C8B-B14F-4D97-AF65-F5344CB8AC3E}">
        <p14:creationId xmlns:p14="http://schemas.microsoft.com/office/powerpoint/2010/main" val="882616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strike="noStrike" baseline="0">
                <a:effectLst/>
              </a:rPr>
              <a:t>ASK </a:t>
            </a:r>
            <a:r>
              <a:rPr lang="en-US" b="1" u="none" strike="noStrike" baseline="0">
                <a:effectLst/>
                <a:sym typeface="Wingdings" panose="05000000000000000000" pitchFamily="2" charset="2"/>
              </a:rPr>
              <a:t> </a:t>
            </a:r>
            <a:r>
              <a:rPr lang="en-US" u="none" strike="noStrike" baseline="0">
                <a:effectLst/>
                <a:sym typeface="Wingdings" panose="05000000000000000000" pitchFamily="2" charset="2"/>
              </a:rPr>
              <a:t>What makes it difficult to intervene in alcohol situations?</a:t>
            </a:r>
          </a:p>
          <a:p>
            <a:pPr lvl="0"/>
            <a:endParaRPr lang="en-US" u="none" strike="noStrike" baseline="0">
              <a:effectLst/>
              <a:sym typeface="Wingdings" panose="05000000000000000000" pitchFamily="2" charset="2"/>
            </a:endParaRPr>
          </a:p>
          <a:p>
            <a:pPr lvl="0"/>
            <a:r>
              <a:rPr lang="en-US" u="none" strike="noStrike" baseline="0">
                <a:effectLst/>
                <a:sym typeface="Wingdings" panose="05000000000000000000" pitchFamily="2" charset="2"/>
              </a:rPr>
              <a:t>Gather a few responses, using one of the formats below:</a:t>
            </a:r>
          </a:p>
          <a:p>
            <a:pPr marL="228600" indent="-228600">
              <a:buAutoNum type="arabicParenR"/>
            </a:pPr>
            <a:r>
              <a:rPr lang="en-US" baseline="0"/>
              <a:t>Use an online participant response systems (e.g., Mentimeter.com) to receive real-time responses and show them through your PowerPoint slides.  A basic Mentimeter account is free.</a:t>
            </a:r>
          </a:p>
          <a:p>
            <a:pPr marL="228600" indent="-228600">
              <a:buAutoNum type="arabicParenR"/>
            </a:pPr>
            <a:r>
              <a:rPr lang="en-US" baseline="0"/>
              <a:t>Ask students to turn to a neighbor and share their thoughts, then ask for volunteers to share with the whole group.  If delivering the program online, put students in breakout rooms, and ask for one person to submit a group response through chat once everyone returns to the main room. </a:t>
            </a:r>
          </a:p>
          <a:p>
            <a:pPr marL="228600" indent="-228600">
              <a:buAutoNum type="arabicParenR"/>
            </a:pPr>
            <a:r>
              <a:rPr lang="en-US" baseline="0"/>
              <a:t>Ask the entire group for ideas on what hazing is and invite students to share their thoughts.  If delivering online, invite students to submit through chat.</a:t>
            </a:r>
            <a:endParaRPr lang="en-US"/>
          </a:p>
          <a:p>
            <a:endParaRPr lang="en-US"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Most groups will mention a fear of getting in trouble and not knowing if a situation is truly an emergency.</a:t>
            </a:r>
          </a:p>
          <a:p>
            <a:pPr marL="171450" indent="-171450">
              <a:buFont typeface="Arial" panose="020B0604020202020204" pitchFamily="34" charset="0"/>
              <a:buChar char="•"/>
            </a:pPr>
            <a:endParaRPr lang="en-US" sz="1200" b="0" i="0" u="none" strike="noStrike" kern="1200" baseline="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Mention that marginalized groups may be more hesitant to call 911. What does your campus do to address this</a:t>
            </a:r>
            <a:r>
              <a:rPr lang="en-US"/>
              <a:t> concern</a:t>
            </a:r>
            <a:r>
              <a:rPr lang="en-US" sz="1200" b="0" i="0" u="none" strike="noStrike" kern="1200" baseline="0">
                <a:solidFill>
                  <a:schemeClr val="tx1"/>
                </a:solidFill>
                <a:latin typeface="+mn-lt"/>
                <a:ea typeface="+mn-ea"/>
                <a:cs typeface="+mn-cs"/>
              </a:rPr>
              <a:t>?</a:t>
            </a:r>
            <a:endParaRPr lang="en-US" sz="1200" b="0" i="0" u="none" strike="noStrike" kern="1200" baseline="0">
              <a:solidFill>
                <a:schemeClr val="tx1"/>
              </a:solidFill>
              <a:latin typeface="+mn-lt"/>
              <a:cs typeface="Calibri"/>
            </a:endParaRPr>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12</a:t>
            </a:fld>
            <a:endParaRPr lang="en-US"/>
          </a:p>
        </p:txBody>
      </p:sp>
    </p:spTree>
    <p:extLst>
      <p:ext uri="{BB962C8B-B14F-4D97-AF65-F5344CB8AC3E}">
        <p14:creationId xmlns:p14="http://schemas.microsoft.com/office/powerpoint/2010/main" val="1013780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Many of you mentioned that you’re not sure when a situation</a:t>
            </a:r>
            <a:r>
              <a:rPr lang="en-US" baseline="0"/>
              <a:t> is truly an emergency.</a:t>
            </a:r>
          </a:p>
          <a:p>
            <a:endParaRPr lang="en-US" baseline="0"/>
          </a:p>
          <a:p>
            <a:pPr marL="180975" indent="-180975">
              <a:buFont typeface="Arial" panose="020B0604020202020204" pitchFamily="34" charset="0"/>
              <a:buChar char="•"/>
            </a:pPr>
            <a:r>
              <a:rPr lang="en-US" baseline="0"/>
              <a:t>The Gordie Center worked with</a:t>
            </a:r>
            <a:r>
              <a:rPr lang="en-US"/>
              <a:t> </a:t>
            </a:r>
            <a:r>
              <a:rPr lang="en-US" baseline="0"/>
              <a:t>students to create the PUBS acronym to teach the 4 signs of overdose and when to call 911 to save someone’s life.</a:t>
            </a:r>
            <a:endParaRPr lang="en-US" baseline="0">
              <a:cs typeface="Calibri"/>
            </a:endParaRPr>
          </a:p>
          <a:p>
            <a:pPr marL="181240" indent="-181240">
              <a:buFont typeface="Arial" panose="020B0604020202020204" pitchFamily="34" charset="0"/>
              <a:buChar char="•"/>
            </a:pPr>
            <a:endParaRPr lang="en-US" baseline="0"/>
          </a:p>
          <a:p>
            <a:endParaRPr lang="en-US"/>
          </a:p>
          <a:p>
            <a:endParaRPr lang="en-US"/>
          </a:p>
          <a:p>
            <a:r>
              <a:rPr lang="en-US"/>
              <a:t>Direct URL:</a:t>
            </a:r>
            <a:r>
              <a:rPr lang="en-US" baseline="0"/>
              <a:t> https://youtu.be/ycwyLPgUunc5</a:t>
            </a:r>
            <a:endParaRPr lang="en-US"/>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156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Even</a:t>
            </a:r>
            <a:r>
              <a:rPr lang="en-US" baseline="0"/>
              <a:t> if someone doesn’t have a PUBS </a:t>
            </a:r>
            <a:r>
              <a:rPr lang="en-US"/>
              <a:t>sign when</a:t>
            </a:r>
            <a:r>
              <a:rPr lang="en-US" baseline="0"/>
              <a:t> you first check on them, know that Blood Alcohol Concentration (BAC) can continue to </a:t>
            </a:r>
            <a:r>
              <a:rPr lang="en-US"/>
              <a:t>rise</a:t>
            </a:r>
            <a:r>
              <a:rPr lang="en-US" baseline="0"/>
              <a:t> even after someone passes out.</a:t>
            </a:r>
          </a:p>
          <a:p>
            <a:pPr marL="171450" indent="-171450">
              <a:buFont typeface="Arial" panose="020B0604020202020204" pitchFamily="34" charset="0"/>
              <a:buChar char="•"/>
            </a:pPr>
            <a:endParaRPr lang="en-US" baseline="0"/>
          </a:p>
          <a:p>
            <a:pPr marL="171450" indent="-171450">
              <a:buFont typeface="Arial" panose="020B0604020202020204" pitchFamily="34" charset="0"/>
              <a:buChar char="•"/>
            </a:pPr>
            <a:r>
              <a:rPr lang="en-US" baseline="0"/>
              <a:t>It’s important to continue to monitor the person for PUBS at least every</a:t>
            </a:r>
            <a:r>
              <a:rPr lang="en-US"/>
              <a:t> 10-15</a:t>
            </a:r>
            <a:r>
              <a:rPr lang="en-US" baseline="0"/>
              <a:t> minutes until their condition improves.</a:t>
            </a:r>
            <a:endParaRPr lang="en-US" baseline="0">
              <a:cs typeface="Calibri"/>
            </a:endParaRPr>
          </a:p>
          <a:p>
            <a:pPr marL="171450" indent="-171450">
              <a:buFont typeface="Arial" panose="020B0604020202020204" pitchFamily="34" charset="0"/>
              <a:buChar char="•"/>
            </a:pPr>
            <a:endParaRPr lang="en-US" baseline="0"/>
          </a:p>
          <a:p>
            <a:pPr marL="171450" indent="-171450">
              <a:buFont typeface="Arial" panose="020B0604020202020204" pitchFamily="34" charset="0"/>
              <a:buChar char="•"/>
            </a:pPr>
            <a:r>
              <a:rPr lang="en-US" baseline="0"/>
              <a:t>Never put a backpack on a person, as they could roll over on their stomach, and suffocate if they vomit.</a:t>
            </a:r>
          </a:p>
          <a:p>
            <a:pPr marL="171450" indent="-171450">
              <a:buFont typeface="Arial" panose="020B0604020202020204" pitchFamily="34" charset="0"/>
              <a:buChar char="•"/>
            </a:pPr>
            <a:endParaRPr lang="en-US" baseline="0"/>
          </a:p>
          <a:p>
            <a:pPr marL="171450" indent="-171450">
              <a:buFont typeface="Arial" panose="020B0604020202020204" pitchFamily="34" charset="0"/>
              <a:buChar char="•"/>
            </a:pPr>
            <a:r>
              <a:rPr lang="en-US" baseline="0"/>
              <a:t>If at any point, you are unsure about their medical condition, call</a:t>
            </a:r>
            <a:r>
              <a:rPr lang="en-US"/>
              <a:t> 911.</a:t>
            </a:r>
            <a:endParaRPr lang="en-US">
              <a:cs typeface="Calibri" panose="020F0502020204030204"/>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You an also call </a:t>
            </a:r>
            <a:r>
              <a:rPr lang="en-US" baseline="0"/>
              <a:t>the national Poison Center</a:t>
            </a:r>
            <a:r>
              <a:rPr lang="en-US"/>
              <a:t> </a:t>
            </a:r>
            <a:r>
              <a:rPr lang="en-US" baseline="0"/>
              <a:t>(1-800-222-1222) to be connected to your local center.</a:t>
            </a:r>
            <a:r>
              <a:rPr lang="en-US"/>
              <a:t> </a:t>
            </a:r>
            <a:r>
              <a:rPr lang="en-US" baseline="0"/>
              <a:t> They provide free, expert medical advice 24/7.</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14</a:t>
            </a:fld>
            <a:endParaRPr lang="en-US"/>
          </a:p>
        </p:txBody>
      </p:sp>
    </p:spTree>
    <p:extLst>
      <p:ext uri="{BB962C8B-B14F-4D97-AF65-F5344CB8AC3E}">
        <p14:creationId xmlns:p14="http://schemas.microsoft.com/office/powerpoint/2010/main" val="166837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Another</a:t>
            </a:r>
            <a:r>
              <a:rPr lang="en-US" baseline="0"/>
              <a:t> reason bystanders hesitate to call for help is they are afraid of getting in trouble.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a:p>
          <a:p>
            <a:pPr marL="171450" indent="-171450">
              <a:buFont typeface="Arial" panose="020B0604020202020204" pitchFamily="34" charset="0"/>
              <a:buChar char="•"/>
              <a:defRPr/>
            </a:pPr>
            <a:r>
              <a:rPr lang="en-US" baseline="0"/>
              <a:t>Medical Amnesty state laws and campus policies can protect you from arrest, prosecution or disciplinary action if you call for help related to an alcohol or other drug overdose, even if you or the victim is underage</a:t>
            </a:r>
            <a:r>
              <a:rPr lang="en-US"/>
              <a:t> or using other drugs</a:t>
            </a:r>
            <a:r>
              <a:rPr lang="en-US" baseline="0"/>
              <a:t>.</a:t>
            </a:r>
            <a:endParaRPr lang="en-US" baseline="0">
              <a:cs typeface="Calibri"/>
            </a:endParaRPr>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15</a:t>
            </a:fld>
            <a:endParaRPr lang="en-US"/>
          </a:p>
        </p:txBody>
      </p:sp>
    </p:spTree>
    <p:extLst>
      <p:ext uri="{BB962C8B-B14F-4D97-AF65-F5344CB8AC3E}">
        <p14:creationId xmlns:p14="http://schemas.microsoft.com/office/powerpoint/2010/main" val="3208813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US" baseline="0">
                <a:solidFill>
                  <a:schemeClr val="dk1"/>
                </a:solidFill>
                <a:latin typeface="Calibri"/>
                <a:ea typeface="Calibri"/>
                <a:cs typeface="Calibri"/>
                <a:sym typeface="Calibri"/>
              </a:rPr>
              <a:t>Most states have medical amnesty laws that protect callers from being prosecuted for underage drinking or drug use. States in red have medical amnesty laws.</a:t>
            </a:r>
            <a:endParaRPr lang="en-US">
              <a:solidFill>
                <a:schemeClr val="dk1"/>
              </a:solidFill>
              <a:latin typeface="Calibri"/>
              <a:ea typeface="Calibri"/>
              <a:cs typeface="Calibri"/>
              <a:sym typeface="Calibri"/>
            </a:endParaRPr>
          </a:p>
          <a:p>
            <a:pPr>
              <a:buClr>
                <a:schemeClr val="dk1"/>
              </a:buClr>
              <a:buSzPts val="1200"/>
            </a:pPr>
            <a:endParaRPr lang="en-US">
              <a:solidFill>
                <a:schemeClr val="dk1"/>
              </a:solidFill>
              <a:latin typeface="Calibri"/>
              <a:ea typeface="Calibri"/>
              <a:cs typeface="Calibri"/>
              <a:sym typeface="Calibri"/>
            </a:endParaRPr>
          </a:p>
          <a:p>
            <a:pPr>
              <a:buClr>
                <a:schemeClr val="dk1"/>
              </a:buClr>
              <a:buSzPts val="1200"/>
            </a:pPr>
            <a:r>
              <a:rPr lang="en-US">
                <a:solidFill>
                  <a:schemeClr val="dk1"/>
                </a:solidFill>
                <a:latin typeface="Calibri"/>
                <a:ea typeface="Calibri"/>
                <a:cs typeface="Calibri"/>
                <a:sym typeface="Calibri"/>
              </a:rPr>
              <a:t>(Only 9 states do NOT have medical amnesty laws.)</a:t>
            </a:r>
            <a:r>
              <a:rPr lang="en-US" baseline="0">
                <a:solidFill>
                  <a:schemeClr val="dk1"/>
                </a:solidFill>
                <a:latin typeface="Calibri"/>
                <a:ea typeface="Calibri"/>
                <a:cs typeface="Calibri"/>
                <a:sym typeface="Calibri"/>
              </a:rPr>
              <a:t>  </a:t>
            </a:r>
            <a:endParaRPr lang="en-US">
              <a:solidFill>
                <a:schemeClr val="dk1"/>
              </a:solidFill>
              <a:latin typeface="Calibri"/>
              <a:ea typeface="Calibri"/>
              <a:cs typeface="Calibri"/>
              <a:sym typeface="Calibri"/>
            </a:endParaRPr>
          </a:p>
          <a:p>
            <a:pPr>
              <a:buClr>
                <a:schemeClr val="dk1"/>
              </a:buClr>
              <a:buSzPts val="1200"/>
            </a:pPr>
            <a:endParaRPr lang="en-US">
              <a:solidFill>
                <a:schemeClr val="dk1"/>
              </a:solidFill>
              <a:latin typeface="Calibri"/>
              <a:ea typeface="Calibri"/>
              <a:cs typeface="Calibri"/>
              <a:sym typeface="Calibri"/>
            </a:endParaRPr>
          </a:p>
          <a:p>
            <a:pPr>
              <a:buClr>
                <a:schemeClr val="dk1"/>
              </a:buClr>
              <a:buSzPts val="1200"/>
            </a:pPr>
            <a:r>
              <a:rPr lang="en-US">
                <a:solidFill>
                  <a:schemeClr val="dk1"/>
                </a:solidFill>
                <a:latin typeface="Calibri"/>
                <a:ea typeface="Calibri"/>
                <a:cs typeface="Calibri"/>
                <a:sym typeface="Calibri"/>
              </a:rPr>
              <a:t>NOTE:  If you go to the Medical Amnesty Initiative website, you can click</a:t>
            </a:r>
            <a:r>
              <a:rPr lang="en-US" baseline="0">
                <a:solidFill>
                  <a:schemeClr val="dk1"/>
                </a:solidFill>
                <a:latin typeface="Calibri"/>
                <a:ea typeface="Calibri"/>
                <a:cs typeface="Calibri"/>
                <a:sym typeface="Calibri"/>
              </a:rPr>
              <a:t> on your state to </a:t>
            </a:r>
            <a:r>
              <a:rPr lang="en-US">
                <a:solidFill>
                  <a:schemeClr val="dk1"/>
                </a:solidFill>
                <a:latin typeface="Calibri"/>
                <a:ea typeface="Calibri"/>
                <a:cs typeface="Calibri"/>
                <a:sym typeface="Calibri"/>
              </a:rPr>
              <a:t>find</a:t>
            </a:r>
            <a:r>
              <a:rPr lang="en-US" baseline="0">
                <a:solidFill>
                  <a:schemeClr val="dk1"/>
                </a:solidFill>
                <a:latin typeface="Calibri"/>
                <a:ea typeface="Calibri"/>
                <a:cs typeface="Calibri"/>
                <a:sym typeface="Calibri"/>
              </a:rPr>
              <a:t> the text of your state law.  Include a summary of your state law as a separate slide.</a:t>
            </a:r>
          </a:p>
          <a:p>
            <a:pPr>
              <a:spcBef>
                <a:spcPts val="367"/>
              </a:spcBef>
            </a:pPr>
            <a:endParaRPr lang="en-US">
              <a:solidFill>
                <a:schemeClr val="dk1"/>
              </a:solidFill>
              <a:latin typeface="Calibri"/>
              <a:ea typeface="Calibri"/>
              <a:cs typeface="Calibri"/>
              <a:sym typeface="Calibri"/>
            </a:endParaRPr>
          </a:p>
          <a:p>
            <a:pPr>
              <a:spcBef>
                <a:spcPts val="367"/>
              </a:spcBef>
            </a:pPr>
            <a:r>
              <a:rPr lang="en-US">
                <a:solidFill>
                  <a:schemeClr val="dk1"/>
                </a:solidFill>
                <a:latin typeface="Calibri"/>
                <a:ea typeface="Calibri"/>
                <a:cs typeface="Calibri"/>
                <a:sym typeface="Calibri"/>
              </a:rPr>
              <a:t>www.medicalamnesty.org</a:t>
            </a:r>
          </a:p>
          <a:p>
            <a:endParaRPr lang="en-US"/>
          </a:p>
        </p:txBody>
      </p:sp>
      <p:sp>
        <p:nvSpPr>
          <p:cNvPr id="4" name="Slide Number Placeholder 3"/>
          <p:cNvSpPr>
            <a:spLocks noGrp="1"/>
          </p:cNvSpPr>
          <p:nvPr>
            <p:ph type="sldNum" sz="quarter" idx="5"/>
          </p:nvPr>
        </p:nvSpPr>
        <p:spPr/>
        <p:txBody>
          <a:bodyPr/>
          <a:lstStyle/>
          <a:p>
            <a:fld id="{95941A40-CDBC-42C7-989D-9BE6448D2E8E}" type="slidenum">
              <a:rPr lang="en-US" smtClean="0"/>
              <a:t>16</a:t>
            </a:fld>
            <a:endParaRPr lang="en-US"/>
          </a:p>
        </p:txBody>
      </p:sp>
    </p:spTree>
    <p:extLst>
      <p:ext uri="{BB962C8B-B14F-4D97-AF65-F5344CB8AC3E}">
        <p14:creationId xmlns:p14="http://schemas.microsoft.com/office/powerpoint/2010/main" val="892517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FACILITATOR NOTE: </a:t>
            </a:r>
            <a:r>
              <a:rPr lang="en-US" baseline="0"/>
              <a:t>add your state’s medical amnesty law from www.medicalamnesty.org.  If you do not have a medical amnesty law, delete this slide or provide information on www.medicalamnesty.org on how to advocate for a medical amnesty law in your state.</a:t>
            </a:r>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17</a:t>
            </a:fld>
            <a:endParaRPr lang="en-US"/>
          </a:p>
        </p:txBody>
      </p:sp>
    </p:spTree>
    <p:extLst>
      <p:ext uri="{BB962C8B-B14F-4D97-AF65-F5344CB8AC3E}">
        <p14:creationId xmlns:p14="http://schemas.microsoft.com/office/powerpoint/2010/main" val="3290989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FACILITATOR NOTE: </a:t>
            </a:r>
            <a:r>
              <a:rPr lang="en-US" baseline="0"/>
              <a:t>add your campus medical amnesty policy on this slide.  If you do not have a medical amnesty policy, delete this slide. </a:t>
            </a:r>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18</a:t>
            </a:fld>
            <a:endParaRPr lang="en-US"/>
          </a:p>
        </p:txBody>
      </p:sp>
    </p:spTree>
    <p:extLst>
      <p:ext uri="{BB962C8B-B14F-4D97-AF65-F5344CB8AC3E}">
        <p14:creationId xmlns:p14="http://schemas.microsoft.com/office/powerpoint/2010/main" val="3620697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a:solidFill>
                  <a:schemeClr val="tx1"/>
                </a:solidFill>
                <a:latin typeface="+mn-lt"/>
                <a:ea typeface="+mn-ea"/>
                <a:cs typeface="+mn-cs"/>
              </a:rPr>
              <a:t>We know from a national survey that the primary reason students take action as active bystanders is because they are following their inner compass – they know it’s just the right thing to do.</a:t>
            </a:r>
          </a:p>
          <a:p>
            <a:pPr marL="171450" indent="-171450">
              <a:buFont typeface="Arial" panose="020B0604020202020204" pitchFamily="34" charset="0"/>
              <a:buChar char="•"/>
            </a:pPr>
            <a:endParaRPr lang="en-US">
              <a:cs typeface="Calibri"/>
            </a:endParaRPr>
          </a:p>
          <a:p>
            <a:pPr marL="285750" indent="-285750">
              <a:buFont typeface="Arial" panose="020B0604020202020204" pitchFamily="34" charset="0"/>
              <a:buChar char="•"/>
            </a:pPr>
            <a:r>
              <a:rPr lang="en-US"/>
              <a:t>Citation: Step UP! Bystander Intervention Program Pilot Survey (2006).  </a:t>
            </a:r>
            <a:r>
              <a:rPr lang="en-US">
                <a:hlinkClick r:id="rId3"/>
              </a:rPr>
              <a:t>https://stepupprogram.org/docs/STEPUP_AppendixC_PilotSurvey.pdf</a:t>
            </a:r>
            <a:endParaRPr lang="en-US"/>
          </a:p>
          <a:p>
            <a:pPr marL="285750" indent="-285750">
              <a:buFont typeface="Arial" panose="020B0604020202020204" pitchFamily="34" charset="0"/>
              <a:buChar char="•"/>
            </a:pPr>
            <a:endParaRPr lang="en-US"/>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10"/>
          </p:nvPr>
        </p:nvSpPr>
        <p:spPr/>
        <p:txBody>
          <a:bodyPr/>
          <a:lstStyle/>
          <a:p>
            <a:fld id="{95941A40-CDBC-42C7-989D-9BE6448D2E8E}" type="slidenum">
              <a:rPr lang="en-US" smtClean="0"/>
              <a:t>19</a:t>
            </a:fld>
            <a:endParaRPr lang="en-US"/>
          </a:p>
        </p:txBody>
      </p:sp>
    </p:spTree>
    <p:extLst>
      <p:ext uri="{BB962C8B-B14F-4D97-AF65-F5344CB8AC3E}">
        <p14:creationId xmlns:p14="http://schemas.microsoft.com/office/powerpoint/2010/main" val="280272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a:t>National Gordie Day is celebrated every September on the Thursday of National Hazing Prevention Week, which is sponsored by the Hazing Prevention Network.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It serves as a day of remembrance for Gordie Bailey, and a way to raise awareness about the dangers of hazing and alcohol overdose.</a:t>
            </a:r>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2</a:t>
            </a:fld>
            <a:endParaRPr lang="en-US"/>
          </a:p>
        </p:txBody>
      </p:sp>
    </p:spTree>
    <p:extLst>
      <p:ext uri="{BB962C8B-B14F-4D97-AF65-F5344CB8AC3E}">
        <p14:creationId xmlns:p14="http://schemas.microsoft.com/office/powerpoint/2010/main" val="1578004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a:t>Now that you know more about hazing and how to identify alcohol overdose through PUBS,</a:t>
            </a:r>
            <a:r>
              <a:rPr lang="en-US" baseline="0"/>
              <a:t> we hope you’ll take action to be an active bystander.</a:t>
            </a:r>
          </a:p>
          <a:p>
            <a:pPr marL="171450" lvl="0" indent="-171450">
              <a:buFont typeface="Arial" panose="020B0604020202020204" pitchFamily="34" charset="0"/>
              <a:buChar char="•"/>
            </a:pPr>
            <a:endParaRPr lang="en-US" baseline="0"/>
          </a:p>
          <a:p>
            <a:pPr marL="171450" lvl="0" indent="-171450">
              <a:buFont typeface="Arial" panose="020B0604020202020204" pitchFamily="34" charset="0"/>
              <a:buChar char="•"/>
            </a:pPr>
            <a:r>
              <a:rPr lang="en-US" baseline="0"/>
              <a:t>Your actions could save a life!</a:t>
            </a:r>
            <a:endParaRPr lang="en-US"/>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20</a:t>
            </a:fld>
            <a:endParaRPr lang="en-US"/>
          </a:p>
        </p:txBody>
      </p:sp>
    </p:spTree>
    <p:extLst>
      <p:ext uri="{BB962C8B-B14F-4D97-AF65-F5344CB8AC3E}">
        <p14:creationId xmlns:p14="http://schemas.microsoft.com/office/powerpoint/2010/main" val="868170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a:t>Are you willing to take the Pledge</a:t>
            </a:r>
            <a:r>
              <a:rPr lang="en-US" sz="1200" baseline="0"/>
              <a:t> to Check?  </a:t>
            </a:r>
          </a:p>
          <a:p>
            <a:pPr marL="285750" indent="-285750">
              <a:buFont typeface="Arial" panose="020B0604020202020204" pitchFamily="34" charset="0"/>
              <a:buChar char="•"/>
            </a:pPr>
            <a:endParaRPr lang="en-US" sz="1200" baseline="0"/>
          </a:p>
          <a:p>
            <a:pPr marL="285750" indent="-285750">
              <a:buFont typeface="Arial" panose="020B0604020202020204" pitchFamily="34" charset="0"/>
              <a:buChar char="•"/>
            </a:pPr>
            <a:r>
              <a:rPr lang="en-US" sz="1200" baseline="0"/>
              <a:t>Use the QR code to sign online and pledge to k</a:t>
            </a:r>
            <a:r>
              <a:rPr lang="en-US" sz="1200"/>
              <a:t>now the PUBS signs and call if you see even one.  </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The</a:t>
            </a:r>
            <a:r>
              <a:rPr lang="en-US" sz="1200" baseline="0"/>
              <a:t> Gordie Center website has all of the videos we shared as well as many others. </a:t>
            </a:r>
            <a:endParaRPr lang="en-US" sz="1200"/>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21</a:t>
            </a:fld>
            <a:endParaRPr lang="en-US"/>
          </a:p>
        </p:txBody>
      </p:sp>
    </p:spTree>
    <p:extLst>
      <p:ext uri="{BB962C8B-B14F-4D97-AF65-F5344CB8AC3E}">
        <p14:creationId xmlns:p14="http://schemas.microsoft.com/office/powerpoint/2010/main" val="745162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t>FACILITATOR NOTE</a:t>
            </a:r>
            <a:r>
              <a:rPr lang="en-US"/>
              <a:t>:  add your campus resources on</a:t>
            </a:r>
            <a:r>
              <a:rPr lang="en-US" baseline="0"/>
              <a:t> this slide</a:t>
            </a:r>
            <a:endParaRPr lang="en-US"/>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22</a:t>
            </a:fld>
            <a:endParaRPr lang="en-US"/>
          </a:p>
        </p:txBody>
      </p:sp>
    </p:spTree>
    <p:extLst>
      <p:ext uri="{BB962C8B-B14F-4D97-AF65-F5344CB8AC3E}">
        <p14:creationId xmlns:p14="http://schemas.microsoft.com/office/powerpoint/2010/main" val="4121477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What questions do</a:t>
            </a:r>
            <a:r>
              <a:rPr lang="en-US" baseline="0"/>
              <a:t> you have?</a:t>
            </a:r>
          </a:p>
          <a:p>
            <a:pPr marL="171450" indent="-171450">
              <a:buFont typeface="Arial" panose="020B0604020202020204" pitchFamily="34" charset="0"/>
              <a:buChar char="•"/>
            </a:pPr>
            <a:endParaRPr lang="en-US" baseline="0"/>
          </a:p>
          <a:p>
            <a:pPr marL="171450" indent="-171450">
              <a:buFont typeface="Arial" panose="020B0604020202020204" pitchFamily="34" charset="0"/>
              <a:buChar char="•"/>
            </a:pPr>
            <a:r>
              <a:rPr lang="en-US" baseline="0"/>
              <a:t>Thank everyone for attending and remind them to visit Gordie.org for more information.</a:t>
            </a:r>
            <a:endParaRPr lang="en-US"/>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23</a:t>
            </a:fld>
            <a:endParaRPr lang="en-US"/>
          </a:p>
        </p:txBody>
      </p:sp>
    </p:spTree>
    <p:extLst>
      <p:ext uri="{BB962C8B-B14F-4D97-AF65-F5344CB8AC3E}">
        <p14:creationId xmlns:p14="http://schemas.microsoft.com/office/powerpoint/2010/main" val="405151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PRESENTER NOTE: </a:t>
            </a:r>
            <a:r>
              <a:rPr lang="en-US" baseline="0"/>
              <a:t>This slide contains an embedded audio file that will play automatically upon switching to this slide. The slide also contains closed captioning that will appear across the bottom of the slide. Should there be an issue with the audio, the full script of the audio files is below. If you are presenting via an </a:t>
            </a:r>
            <a:r>
              <a:rPr lang="en-US" sz="1200" baseline="0"/>
              <a:t>online participant response systems (e.g., Mentimeter.com), you can replace this slide and the next with a video the Gordie Center created of these 2 slides, including their audio content and closed captioning, using this YouTube link: https://youtu.be/L24lYY_0NtQ</a:t>
            </a:r>
            <a:endParaRPr lang="en-US" baseline="0"/>
          </a:p>
          <a:p>
            <a:endParaRPr lang="en-US"/>
          </a:p>
          <a:p>
            <a:r>
              <a:rPr lang="en-US"/>
              <a:t>Audio script:</a:t>
            </a:r>
          </a:p>
          <a:p>
            <a:endParaRPr lang="en-US"/>
          </a:p>
          <a:p>
            <a:r>
              <a:rPr lang="en-US"/>
              <a:t>Gordie Bailey died in his 3</a:t>
            </a:r>
            <a:r>
              <a:rPr lang="en-US" baseline="30000"/>
              <a:t>rd</a:t>
            </a:r>
            <a:r>
              <a:rPr lang="en-US"/>
              <a:t> week of college.</a:t>
            </a:r>
            <a:r>
              <a:rPr lang="en-US" baseline="0"/>
              <a:t>  He </a:t>
            </a:r>
            <a:r>
              <a:rPr lang="en-US"/>
              <a:t>was 18 years old.</a:t>
            </a:r>
          </a:p>
          <a:p>
            <a:endParaRPr lang="en-US"/>
          </a:p>
          <a:p>
            <a:r>
              <a:rPr lang="en-US"/>
              <a:t>Gordie was a friendly, well-liked, funny, athletic guy. He had a younger sister who adored him and was close to his parents and step-parents.</a:t>
            </a:r>
            <a:r>
              <a:rPr lang="en-US" baseline="0"/>
              <a:t> In high school, he created a </a:t>
            </a:r>
            <a:r>
              <a:rPr lang="en-US"/>
              <a:t>Hug Club with his</a:t>
            </a:r>
            <a:r>
              <a:rPr lang="en-US" baseline="0"/>
              <a:t> friends</a:t>
            </a:r>
            <a:r>
              <a:rPr lang="en-US"/>
              <a:t>, because he thought any problem could be solved with a hug. He was always making everyone laugh, played guitar,</a:t>
            </a:r>
            <a:r>
              <a:rPr lang="en-US" baseline="0"/>
              <a:t> acted in the school plays, and made films for fun.  H</a:t>
            </a:r>
            <a:r>
              <a:rPr lang="en-US"/>
              <a:t>is family fully expected</a:t>
            </a:r>
            <a:r>
              <a:rPr lang="en-US" baseline="0"/>
              <a:t> him to </a:t>
            </a:r>
            <a:r>
              <a:rPr lang="en-US"/>
              <a:t>be an actor or film director someday.</a:t>
            </a:r>
          </a:p>
          <a:p>
            <a:endParaRPr lang="en-US"/>
          </a:p>
          <a:p>
            <a:r>
              <a:rPr lang="en-US"/>
              <a:t>In his</a:t>
            </a:r>
            <a:r>
              <a:rPr lang="en-US" baseline="0"/>
              <a:t> 3</a:t>
            </a:r>
            <a:r>
              <a:rPr lang="en-US" baseline="30000"/>
              <a:t>rd</a:t>
            </a:r>
            <a:r>
              <a:rPr lang="en-US" baseline="0"/>
              <a:t> week of college, </a:t>
            </a:r>
            <a:r>
              <a:rPr lang="en-US"/>
              <a:t>Gordie </a:t>
            </a:r>
            <a:r>
              <a:rPr lang="en-US" baseline="0"/>
              <a:t>received a bid to join a fraternity. </a:t>
            </a:r>
            <a:r>
              <a:rPr lang="en-US"/>
              <a:t>He called his parents to share the news that he accepted the bid</a:t>
            </a:r>
            <a:r>
              <a:rPr lang="en-US" baseline="0"/>
              <a:t> and would be going to his first event that night</a:t>
            </a:r>
            <a:r>
              <a:rPr lang="en-US"/>
              <a:t> and also that he had been chosen for the club lacrosse team.  Gordie was excited about</a:t>
            </a:r>
            <a:r>
              <a:rPr lang="en-US" baseline="0"/>
              <a:t> both groups and was feeling confident about fitting in at a school far from home.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6687A-325E-44AE-9DA4-416F4EEB05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55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baseline="0"/>
              <a:t>PRESENTER NOTE: </a:t>
            </a:r>
            <a:r>
              <a:rPr lang="en-US" sz="1800" baseline="0"/>
              <a:t>This slide contains an embedded audio file that will play automatically upon switching to this slide. The slide also contains closed captioning that will appear across the bottom of the slide. Should there be an issue with the audio, the full script of the audio files is below. If you are presenting via an online participant response systems (e.g., Mentimeter.com), you can replace this slide and the previous slide with a video the Gordie Center created of these 2 slides, including their audio content and closed captioning, using this YouTube link: https://youtu.be/L24lYY_0NtQ</a:t>
            </a:r>
          </a:p>
          <a:p>
            <a:endParaRPr lang="en-US" sz="1800"/>
          </a:p>
          <a:p>
            <a:r>
              <a:rPr lang="en-US" sz="1800"/>
              <a:t>Audio script:</a:t>
            </a:r>
          </a:p>
          <a:p>
            <a:pPr marL="0" marR="0">
              <a:spcBef>
                <a:spcPts val="0"/>
              </a:spcBef>
              <a:spcAft>
                <a:spcPts val="0"/>
              </a:spcAft>
            </a:pPr>
            <a:endPar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evening,</a:t>
            </a:r>
            <a:r>
              <a:rPr lang="en-US" sz="1800">
                <a:solidFill>
                  <a:schemeClr val="tx1"/>
                </a:solidFill>
                <a:effectLst/>
                <a:latin typeface="Calibri" panose="020F0502020204030204" pitchFamily="34" charset="0"/>
                <a:ea typeface="Calibri" panose="020F0502020204030204" pitchFamily="34" charset="0"/>
              </a:rPr>
              <a:t> Gordie and twenty-six other fraternity pledges, dressed in coats and ties for bid night, were blindfolded and taken to the woods far from campus to meet with fraternity alumni. The pledges were given four handles of whiskey and six bottles of wine to drink around a bonfire. The pledges were told they needed to finish the alcohol before their ride back to the fraternity house left in 30 minutes.</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b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When the group returned to the fraternity house, Gordie was visibly drunk and was placed on a couch to "sleep it off“</a:t>
            </a:r>
            <a:r>
              <a:rPr lang="en-US" sz="1800">
                <a:solidFill>
                  <a:schemeClr val="tx1"/>
                </a:solidFill>
                <a:effectLst/>
                <a:latin typeface="Calibri" panose="020F0502020204030204" pitchFamily="34" charset="0"/>
                <a:ea typeface="Calibri" panose="020F0502020204030204" pitchFamily="34" charset="0"/>
              </a:rPr>
              <a:t> with a bucket in case he threw up. It was 11pm. Fraternity brothers and pledges wrote all over his body with permanent markers--a fraternity ritual meant to embarrass brothers who pass out. A fellow pledge (who had thrown up multiple times from drinking too much alcohol during the event) checked on Gordie around 4am before leaving the fraternity house to walk back to their dorm. He heard Gordie snoring loudly, assumed Gordie was okay, and left. When the brothers next checked on Gordie at 9am, he was already gone. He was face down on the floor next to the couch. He wasn’t breathing. His face was blue. His blood alcohol content (or BAC) was 4 times the legal limit. No one called for help until it was too late.</a:t>
            </a: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6687A-325E-44AE-9DA4-416F4EEB05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275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Since January 1, 2000, over 100 people have lost their lives due to hazing in the U.S. EACH death was</a:t>
            </a:r>
            <a:r>
              <a:rPr lang="en-US" baseline="0"/>
              <a:t> completely</a:t>
            </a:r>
            <a:r>
              <a:rPr lang="en-US"/>
              <a:t> preventable.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Gordie’s death could have been prevented at many different times the night he died.</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Even if someone doesn’t die, the hidden psychological harm of hazing “traditions” can last a lifetime.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We want you to learn what you could do if you’re in a similar situation.</a:t>
            </a:r>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5</a:t>
            </a:fld>
            <a:endParaRPr lang="en-US"/>
          </a:p>
        </p:txBody>
      </p:sp>
    </p:spTree>
    <p:extLst>
      <p:ext uri="{BB962C8B-B14F-4D97-AF65-F5344CB8AC3E}">
        <p14:creationId xmlns:p14="http://schemas.microsoft.com/office/powerpoint/2010/main" val="2279752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u="none" strike="noStrike" baseline="0">
                <a:effectLst/>
              </a:rPr>
              <a:t>Gordie might not have consumed so much alcohol if the activity hadn’t also included hazing.</a:t>
            </a:r>
          </a:p>
          <a:p>
            <a:pPr lvl="0"/>
            <a:endParaRPr lang="en-US" u="none" strike="noStrike" baseline="0">
              <a:effectLst/>
            </a:endParaRPr>
          </a:p>
          <a:p>
            <a:pPr lvl="0"/>
            <a:r>
              <a:rPr lang="en-US" b="1" u="none" strike="noStrike" baseline="0">
                <a:effectLst/>
              </a:rPr>
              <a:t>ASK </a:t>
            </a:r>
            <a:r>
              <a:rPr lang="en-US" b="1" u="none" strike="noStrike" baseline="0">
                <a:effectLst/>
                <a:sym typeface="Wingdings" panose="05000000000000000000" pitchFamily="2" charset="2"/>
              </a:rPr>
              <a:t> </a:t>
            </a:r>
            <a:r>
              <a:rPr lang="en-US" u="none" strike="noStrike" baseline="0">
                <a:effectLst/>
                <a:sym typeface="Wingdings" panose="05000000000000000000" pitchFamily="2" charset="2"/>
              </a:rPr>
              <a:t>How would you define hazing?</a:t>
            </a:r>
          </a:p>
          <a:p>
            <a:pPr lvl="0"/>
            <a:endParaRPr lang="en-US" u="none" strike="noStrike" baseline="0">
              <a:effectLst/>
              <a:sym typeface="Wingdings" panose="05000000000000000000" pitchFamily="2" charset="2"/>
            </a:endParaRPr>
          </a:p>
          <a:p>
            <a:pPr lvl="0"/>
            <a:r>
              <a:rPr lang="en-US" u="none" strike="noStrike" baseline="0">
                <a:effectLst/>
                <a:sym typeface="Wingdings" panose="05000000000000000000" pitchFamily="2" charset="2"/>
              </a:rPr>
              <a:t>Gather a few responses, using one of the formats below:</a:t>
            </a:r>
          </a:p>
          <a:p>
            <a:pPr marL="228600" indent="-228600">
              <a:buAutoNum type="arabicParenR"/>
            </a:pPr>
            <a:r>
              <a:rPr lang="en-US" baseline="0"/>
              <a:t>Use an online participant response systems (e.g., Mentimeter.com) to receive real-time responses and show them through your PowerPoint slides.  A basic Mentimeter account is free.</a:t>
            </a:r>
          </a:p>
          <a:p>
            <a:pPr marL="228600" indent="-228600">
              <a:buAutoNum type="arabicParenR"/>
            </a:pPr>
            <a:r>
              <a:rPr lang="en-US" baseline="0"/>
              <a:t>Ask students to turn to a neighbor and share their thoughts, then ask for volunteers to share with the whole group.  If delivering the program online, put students in breakout rooms, and ask for one person to submit a group response through chat once everyone returns to the main room. </a:t>
            </a:r>
          </a:p>
          <a:p>
            <a:pPr marL="228600" indent="-228600">
              <a:buAutoNum type="arabicParenR"/>
            </a:pPr>
            <a:r>
              <a:rPr lang="en-US" baseline="0"/>
              <a:t>Ask the entire group for ideas on what hazing is and invite students to share their thoughts.  If delivering online, invite students to submit through chat.</a:t>
            </a:r>
            <a:endParaRPr lang="en-US"/>
          </a:p>
          <a:p>
            <a:pPr marL="228600" indent="-228600">
              <a:buAutoNum type="arabicParenR"/>
            </a:pPr>
            <a:endParaRPr lang="en-US"/>
          </a:p>
          <a:p>
            <a:endParaRPr lang="en-US"/>
          </a:p>
          <a:p>
            <a:pPr lvl="0"/>
            <a:endParaRPr lang="en-US"/>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6</a:t>
            </a:fld>
            <a:endParaRPr lang="en-US"/>
          </a:p>
        </p:txBody>
      </p:sp>
    </p:spTree>
    <p:extLst>
      <p:ext uri="{BB962C8B-B14F-4D97-AF65-F5344CB8AC3E}">
        <p14:creationId xmlns:p14="http://schemas.microsoft.com/office/powerpoint/2010/main" val="3356226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a:t>Let’s make sure we all have a basic understanding of what hazing is:</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There are 3 components:</a:t>
            </a:r>
          </a:p>
          <a:p>
            <a:pPr marL="628650" lvl="1" indent="-171450">
              <a:buFont typeface="Arial" panose="020B0604020202020204" pitchFamily="34" charset="0"/>
              <a:buChar char="•"/>
            </a:pPr>
            <a:r>
              <a:rPr lang="en-US"/>
              <a:t>Group context (related to joining or maintaining membership in a group)</a:t>
            </a:r>
          </a:p>
          <a:p>
            <a:pPr marL="628650" lvl="1" indent="-171450">
              <a:buFont typeface="Arial" panose="020B0604020202020204" pitchFamily="34" charset="0"/>
              <a:buChar char="•"/>
            </a:pPr>
            <a:r>
              <a:rPr lang="en-US"/>
              <a:t>Humiliating, degrading, or endangering behavior</a:t>
            </a:r>
          </a:p>
          <a:p>
            <a:pPr marL="628650" lvl="1" indent="-171450">
              <a:buFont typeface="Arial" panose="020B0604020202020204" pitchFamily="34" charset="0"/>
              <a:buChar char="•"/>
            </a:pPr>
            <a:r>
              <a:rPr lang="en-US"/>
              <a:t>Regardless of consent</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b="1"/>
              <a:t>ASK</a:t>
            </a:r>
            <a:r>
              <a:rPr lang="en-US"/>
              <a:t>:</a:t>
            </a:r>
            <a:r>
              <a:rPr lang="en-US" baseline="0"/>
              <a:t> </a:t>
            </a:r>
            <a:r>
              <a:rPr lang="en-US"/>
              <a:t>“What do you notice, find interesting, or find confusing about this statement?”</a:t>
            </a:r>
          </a:p>
          <a:p>
            <a:pPr marL="171450" lvl="0" indent="-171450">
              <a:buFont typeface="Arial" panose="020B0604020202020204" pitchFamily="34" charset="0"/>
              <a:buChar char="•"/>
            </a:pPr>
            <a:endParaRPr lang="en-US"/>
          </a:p>
          <a:p>
            <a:pPr marL="171450" indent="-171450">
              <a:buFont typeface="Arial" panose="020B0604020202020204" pitchFamily="34" charset="0"/>
              <a:buChar char="•"/>
            </a:pPr>
            <a:r>
              <a:rPr lang="en-US"/>
              <a:t>Most groups will focus on consent and the phrase: "regardless of a person’s willingness to participate” as something</a:t>
            </a:r>
            <a:r>
              <a:rPr lang="en-US" baseline="0"/>
              <a:t> they had not really considered before.</a:t>
            </a:r>
            <a:r>
              <a:rPr lang="en-US"/>
              <a:t> </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7</a:t>
            </a:fld>
            <a:endParaRPr lang="en-US"/>
          </a:p>
        </p:txBody>
      </p:sp>
    </p:spTree>
    <p:extLst>
      <p:ext uri="{BB962C8B-B14F-4D97-AF65-F5344CB8AC3E}">
        <p14:creationId xmlns:p14="http://schemas.microsoft.com/office/powerpoint/2010/main" val="951932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Gordie Center</a:t>
            </a:r>
            <a:r>
              <a:rPr lang="en-US" baseline="0"/>
              <a:t> created a video to help students know how to know when a friend might be experiencing hazing and what they can do.</a:t>
            </a:r>
            <a:r>
              <a:rPr lang="en-US"/>
              <a:t> </a:t>
            </a:r>
            <a:endParaRPr lang="en-US" baseline="0"/>
          </a:p>
          <a:p>
            <a:endParaRPr lang="en-US" baseline="0"/>
          </a:p>
          <a:p>
            <a:r>
              <a:rPr lang="en-US" baseline="0"/>
              <a:t>Direct URL: https://youtu.be/um2xLIxF8ng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405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 national</a:t>
            </a:r>
            <a:r>
              <a:rPr lang="en-US" baseline="0"/>
              <a:t> survey of college student bystander behavior, over a quarter of students said they had seen hazing on their campus.</a:t>
            </a:r>
          </a:p>
          <a:p>
            <a:pPr marL="171450" indent="-171450">
              <a:buFont typeface="Arial" panose="020B0604020202020204" pitchFamily="34" charset="0"/>
              <a:buChar char="•"/>
            </a:pPr>
            <a:endParaRPr lang="en-US" baseline="0"/>
          </a:p>
          <a:p>
            <a:pPr marL="171450" indent="-171450">
              <a:buFont typeface="Arial" panose="020B0604020202020204" pitchFamily="34" charset="0"/>
              <a:buChar char="•"/>
            </a:pPr>
            <a:r>
              <a:rPr lang="en-US" baseline="0"/>
              <a:t>In most cases, alcohol was involved.</a:t>
            </a:r>
          </a:p>
          <a:p>
            <a:pPr marL="171450" indent="-171450">
              <a:buFont typeface="Arial" panose="020B0604020202020204" pitchFamily="34" charset="0"/>
              <a:buChar char="•"/>
            </a:pPr>
            <a:endParaRPr lang="en-US">
              <a:cs typeface="Calibri" panose="020F0502020204030204"/>
            </a:endParaRPr>
          </a:p>
          <a:p>
            <a:r>
              <a:rPr lang="en-US"/>
              <a:t>Citation: National College Student Bystander Intervention Study Data Summary Report (2020). WITH US Center for Bystander Intervention at Cal Poly. N = 3.041, N=789</a:t>
            </a:r>
          </a:p>
          <a:p>
            <a:r>
              <a:rPr lang="en-US">
                <a:hlinkClick r:id="rId3"/>
              </a:rPr>
              <a:t>https://global-uploads.webflow.com/5ba1264a5a1f9d4953de4829/6035cb76afd6d7141fa25df2_NCBIS%20Survey%20Summary%20Report%202020.pdf</a:t>
            </a:r>
            <a:endParaRPr lang="en-US"/>
          </a:p>
          <a:p>
            <a:endParaRPr lang="en-US"/>
          </a:p>
        </p:txBody>
      </p:sp>
      <p:sp>
        <p:nvSpPr>
          <p:cNvPr id="4" name="Slide Number Placeholder 3"/>
          <p:cNvSpPr>
            <a:spLocks noGrp="1"/>
          </p:cNvSpPr>
          <p:nvPr>
            <p:ph type="sldNum" sz="quarter" idx="10"/>
          </p:nvPr>
        </p:nvSpPr>
        <p:spPr/>
        <p:txBody>
          <a:bodyPr/>
          <a:lstStyle/>
          <a:p>
            <a:fld id="{95941A40-CDBC-42C7-989D-9BE6448D2E8E}" type="slidenum">
              <a:rPr lang="en-US" smtClean="0"/>
              <a:t>9</a:t>
            </a:fld>
            <a:endParaRPr lang="en-US"/>
          </a:p>
        </p:txBody>
      </p:sp>
    </p:spTree>
    <p:extLst>
      <p:ext uri="{BB962C8B-B14F-4D97-AF65-F5344CB8AC3E}">
        <p14:creationId xmlns:p14="http://schemas.microsoft.com/office/powerpoint/2010/main" val="3574502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41.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41.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41.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8FCEAB-5046-4D66-903F-939C274A3EF2}"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2467488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8FCEAB-5046-4D66-903F-939C274A3EF2}"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7199675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26288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65348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spTree>
    <p:extLst>
      <p:ext uri="{BB962C8B-B14F-4D97-AF65-F5344CB8AC3E}">
        <p14:creationId xmlns:p14="http://schemas.microsoft.com/office/powerpoint/2010/main" val="101284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3" name="Footer Placeholder 2"/>
          <p:cNvSpPr>
            <a:spLocks noGrp="1"/>
          </p:cNvSpPr>
          <p:nvPr>
            <p:ph type="ftr" sz="quarter" idx="11"/>
          </p:nvPr>
        </p:nvSpPr>
        <p:spPr/>
        <p:txBody>
          <a:bodyPr/>
          <a:lstStyle/>
          <a:p>
            <a:pPr defTabSz="609630"/>
            <a:endParaRPr lang="en-US">
              <a:solidFill>
                <a:srgbClr val="0E7439">
                  <a:tint val="75000"/>
                </a:srgbClr>
              </a:solidFill>
            </a:endParaRPr>
          </a:p>
        </p:txBody>
      </p:sp>
      <p:sp>
        <p:nvSpPr>
          <p:cNvPr id="4" name="Slide Number Placeholder 3"/>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spTree>
    <p:extLst>
      <p:ext uri="{BB962C8B-B14F-4D97-AF65-F5344CB8AC3E}">
        <p14:creationId xmlns:p14="http://schemas.microsoft.com/office/powerpoint/2010/main" val="388528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74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Text Placeholder 15"/>
          <p:cNvSpPr>
            <a:spLocks noGrp="1"/>
          </p:cNvSpPr>
          <p:nvPr>
            <p:ph type="body" sz="quarter" idx="10" hasCustomPrompt="1"/>
          </p:nvPr>
        </p:nvSpPr>
        <p:spPr>
          <a:xfrm>
            <a:off x="931335" y="931334"/>
            <a:ext cx="10329333" cy="3793067"/>
          </a:xfrm>
          <a:prstGeom prst="rect">
            <a:avLst/>
          </a:prstGeom>
        </p:spPr>
        <p:txBody>
          <a:bodyPr vert="horz"/>
          <a:lstStyle>
            <a:lvl1pPr marL="0" indent="0" algn="ctr">
              <a:buNone/>
              <a:defRPr sz="5334" cap="all" baseline="0">
                <a:solidFill>
                  <a:schemeClr val="bg1"/>
                </a:solidFill>
                <a:latin typeface="Bodoni Std Poster Italic"/>
              </a:defRPr>
            </a:lvl1pPr>
          </a:lstStyle>
          <a:p>
            <a:pPr lvl="0"/>
            <a:r>
              <a:rPr lang="en-US"/>
              <a:t>SHORT STATEMENT WOULD GO HERE. WORKS WELL FOR QUOTES OR GENERAL STATEMENTS.</a:t>
            </a:r>
          </a:p>
        </p:txBody>
      </p:sp>
      <p:sp>
        <p:nvSpPr>
          <p:cNvPr id="8" name="Text Placeholder 17"/>
          <p:cNvSpPr>
            <a:spLocks noGrp="1"/>
          </p:cNvSpPr>
          <p:nvPr>
            <p:ph type="body" sz="quarter" idx="11" hasCustomPrompt="1"/>
          </p:nvPr>
        </p:nvSpPr>
        <p:spPr>
          <a:xfrm>
            <a:off x="931335" y="5063068"/>
            <a:ext cx="10329333" cy="897467"/>
          </a:xfrm>
          <a:prstGeom prst="rect">
            <a:avLst/>
          </a:prstGeom>
        </p:spPr>
        <p:txBody>
          <a:bodyPr vert="horz"/>
          <a:lstStyle>
            <a:lvl1pPr marL="0" indent="0" algn="ctr">
              <a:buNone/>
              <a:defRPr sz="4534" cap="all" baseline="0">
                <a:solidFill>
                  <a:schemeClr val="bg1"/>
                </a:solidFill>
                <a:latin typeface="ITC Franklin Gothic Std Book Compressed Italic"/>
              </a:defRPr>
            </a:lvl1pPr>
          </a:lstStyle>
          <a:p>
            <a:pPr lvl="0"/>
            <a:r>
              <a:rPr lang="en-US"/>
              <a:t>–Quote Author Here</a:t>
            </a:r>
          </a:p>
        </p:txBody>
      </p:sp>
    </p:spTree>
    <p:extLst>
      <p:ext uri="{BB962C8B-B14F-4D97-AF65-F5344CB8AC3E}">
        <p14:creationId xmlns:p14="http://schemas.microsoft.com/office/powerpoint/2010/main" val="392668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6" y="390472"/>
            <a:ext cx="11360798" cy="106799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accent1"/>
              </a:buClr>
              <a:buSzPts val="4200"/>
              <a:buFont typeface="Amatic SC"/>
              <a:buNone/>
              <a:defRPr sz="5600" b="1" i="0" u="none" strike="noStrike" cap="none">
                <a:solidFill>
                  <a:srgbClr val="0E7439"/>
                </a:solidFill>
                <a:latin typeface="Amatic SC"/>
                <a:ea typeface="Amatic SC"/>
                <a:cs typeface="Amatic SC"/>
                <a:sym typeface="Amatic SC"/>
              </a:defRPr>
            </a:lvl1pPr>
            <a:lvl2pPr lvl="1"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2pPr>
            <a:lvl3pPr lvl="2"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3pPr>
            <a:lvl4pPr lvl="3"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4pPr>
            <a:lvl5pPr lvl="4"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5pPr>
            <a:lvl6pPr lvl="5"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6pPr>
            <a:lvl7pPr lvl="6"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7pPr>
            <a:lvl8pPr lvl="7"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8pPr>
            <a:lvl9pPr lvl="8"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9pPr>
          </a:lstStyle>
          <a:p>
            <a:r>
              <a:rPr lang="en-US"/>
              <a:t>Click to edit Master title style</a:t>
            </a:r>
            <a:endParaRPr/>
          </a:p>
        </p:txBody>
      </p:sp>
      <p:sp>
        <p:nvSpPr>
          <p:cNvPr id="16" name="Google Shape;16;p3"/>
          <p:cNvSpPr txBox="1">
            <a:spLocks noGrp="1"/>
          </p:cNvSpPr>
          <p:nvPr>
            <p:ph type="body" idx="1"/>
          </p:nvPr>
        </p:nvSpPr>
        <p:spPr>
          <a:xfrm>
            <a:off x="415606" y="1638239"/>
            <a:ext cx="11360798" cy="4453599"/>
          </a:xfrm>
          <a:prstGeom prst="rect">
            <a:avLst/>
          </a:prstGeom>
          <a:noFill/>
          <a:ln>
            <a:noFill/>
          </a:ln>
        </p:spPr>
        <p:txBody>
          <a:bodyPr spcFirstLastPara="1" wrap="square" lIns="91425" tIns="91425" rIns="91425" bIns="91425" anchor="t" anchorCtr="0">
            <a:noAutofit/>
          </a:bodyPr>
          <a:lstStyle>
            <a:lvl1pPr marL="609616" marR="0" lvl="0" indent="-304807" algn="l" rtl="0">
              <a:lnSpc>
                <a:spcPct val="115000"/>
              </a:lnSpc>
              <a:spcBef>
                <a:spcPts val="0"/>
              </a:spcBef>
              <a:spcAft>
                <a:spcPts val="0"/>
              </a:spcAft>
              <a:buClr>
                <a:schemeClr val="dk2"/>
              </a:buClr>
              <a:buSzPts val="1800"/>
              <a:buFont typeface="Source Code Pro"/>
              <a:buNone/>
              <a:defRPr sz="2400" b="0" i="0" u="none" strike="noStrike" cap="none">
                <a:solidFill>
                  <a:schemeClr val="dk2"/>
                </a:solidFill>
                <a:latin typeface="Source Code Pro"/>
                <a:ea typeface="Source Code Pro"/>
                <a:cs typeface="Source Code Pro"/>
                <a:sym typeface="Source Code Pro"/>
              </a:defRPr>
            </a:lvl1pPr>
            <a:lvl2pPr marL="1219231" marR="0" lvl="1"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2pPr>
            <a:lvl3pPr marL="1828845" marR="0" lvl="2"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3pPr>
            <a:lvl4pPr marL="2438461" marR="0" lvl="3"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4pPr>
            <a:lvl5pPr marL="3048076" marR="0" lvl="4"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5pPr>
            <a:lvl6pPr marL="3657692" marR="0" lvl="5"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6pPr>
            <a:lvl7pPr marL="4267307" marR="0" lvl="6"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7pPr>
            <a:lvl8pPr marL="4876922" marR="0" lvl="7"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8pPr>
            <a:lvl9pPr marL="5486538" marR="0" lvl="8" indent="-304807" algn="l" rtl="0">
              <a:lnSpc>
                <a:spcPct val="115000"/>
              </a:lnSpc>
              <a:spcBef>
                <a:spcPts val="2133"/>
              </a:spcBef>
              <a:spcAft>
                <a:spcPts val="2133"/>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9pPr>
          </a:lstStyle>
          <a:p>
            <a:pPr lvl="0"/>
            <a:r>
              <a:rPr lang="en-US"/>
              <a:t>Edit Master text styles</a:t>
            </a:r>
          </a:p>
        </p:txBody>
      </p:sp>
      <p:sp>
        <p:nvSpPr>
          <p:cNvPr id="17" name="Google Shape;17;p3"/>
          <p:cNvSpPr txBox="1">
            <a:spLocks noGrp="1"/>
          </p:cNvSpPr>
          <p:nvPr>
            <p:ph type="sldNum" idx="12"/>
          </p:nvPr>
        </p:nvSpPr>
        <p:spPr>
          <a:xfrm>
            <a:off x="11296610" y="6217621"/>
            <a:ext cx="731598"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609630"/>
            <a:fld id="{00000000-1234-1234-1234-123412341234}" type="slidenum">
              <a:rPr lang="en" smtClean="0"/>
              <a:pPr defTabSz="609630"/>
              <a:t>‹#›</a:t>
            </a:fld>
            <a:endParaRPr lang="en"/>
          </a:p>
        </p:txBody>
      </p:sp>
    </p:spTree>
    <p:extLst>
      <p:ext uri="{BB962C8B-B14F-4D97-AF65-F5344CB8AC3E}">
        <p14:creationId xmlns:p14="http://schemas.microsoft.com/office/powerpoint/2010/main" val="365751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O1: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7734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63709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36" y="-108349"/>
            <a:ext cx="12379036" cy="6969397"/>
          </a:xfrm>
          <a:prstGeom prst="rect">
            <a:avLst/>
          </a:prstGeom>
        </p:spPr>
      </p:pic>
    </p:spTree>
    <p:extLst>
      <p:ext uri="{BB962C8B-B14F-4D97-AF65-F5344CB8AC3E}">
        <p14:creationId xmlns:p14="http://schemas.microsoft.com/office/powerpoint/2010/main" val="125015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8FCEAB-5046-4D66-903F-939C274A3EF2}"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31516720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56" y="1"/>
            <a:ext cx="12241956" cy="6892221"/>
          </a:xfrm>
          <a:prstGeom prst="rect">
            <a:avLst/>
          </a:prstGeom>
        </p:spPr>
      </p:pic>
    </p:spTree>
    <p:extLst>
      <p:ext uri="{BB962C8B-B14F-4D97-AF65-F5344CB8AC3E}">
        <p14:creationId xmlns:p14="http://schemas.microsoft.com/office/powerpoint/2010/main" val="335888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37914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7"/>
            <a:ext cx="12186586" cy="6861048"/>
          </a:xfrm>
          <a:prstGeom prst="rect">
            <a:avLst/>
          </a:prstGeom>
        </p:spPr>
      </p:pic>
    </p:spTree>
    <p:extLst>
      <p:ext uri="{BB962C8B-B14F-4D97-AF65-F5344CB8AC3E}">
        <p14:creationId xmlns:p14="http://schemas.microsoft.com/office/powerpoint/2010/main" val="11945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33221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25540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04266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906"/>
            <a:ext cx="12011891" cy="6762695"/>
          </a:xfrm>
          <a:prstGeom prst="rect">
            <a:avLst/>
          </a:prstGeom>
        </p:spPr>
      </p:pic>
    </p:spTree>
    <p:extLst>
      <p:ext uri="{BB962C8B-B14F-4D97-AF65-F5344CB8AC3E}">
        <p14:creationId xmlns:p14="http://schemas.microsoft.com/office/powerpoint/2010/main" val="92852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21760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94231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8"/>
            <a:ext cx="12186586" cy="6861047"/>
          </a:xfrm>
          <a:prstGeom prst="rect">
            <a:avLst/>
          </a:prstGeom>
        </p:spPr>
      </p:pic>
    </p:spTree>
    <p:extLst>
      <p:ext uri="{BB962C8B-B14F-4D97-AF65-F5344CB8AC3E}">
        <p14:creationId xmlns:p14="http://schemas.microsoft.com/office/powerpoint/2010/main" val="62537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75429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3081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78702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07090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315780" cy="6933784"/>
          </a:xfrm>
          <a:prstGeom prst="rect">
            <a:avLst/>
          </a:prstGeom>
        </p:spPr>
      </p:pic>
    </p:spTree>
    <p:extLst>
      <p:ext uri="{BB962C8B-B14F-4D97-AF65-F5344CB8AC3E}">
        <p14:creationId xmlns:p14="http://schemas.microsoft.com/office/powerpoint/2010/main" val="20325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22"/>
            <a:ext cx="12241956" cy="6892221"/>
          </a:xfrm>
          <a:prstGeom prst="rect">
            <a:avLst/>
          </a:prstGeom>
        </p:spPr>
      </p:pic>
    </p:spTree>
    <p:extLst>
      <p:ext uri="{BB962C8B-B14F-4D97-AF65-F5344CB8AC3E}">
        <p14:creationId xmlns:p14="http://schemas.microsoft.com/office/powerpoint/2010/main" val="168466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85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8" y="72736"/>
            <a:ext cx="12051979" cy="6785264"/>
          </a:xfrm>
          <a:prstGeom prst="rect">
            <a:avLst/>
          </a:prstGeom>
        </p:spPr>
      </p:pic>
    </p:spTree>
    <p:extLst>
      <p:ext uri="{BB962C8B-B14F-4D97-AF65-F5344CB8AC3E}">
        <p14:creationId xmlns:p14="http://schemas.microsoft.com/office/powerpoint/2010/main" val="30179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8" y="43754"/>
            <a:ext cx="12103459" cy="6814247"/>
          </a:xfrm>
          <a:prstGeom prst="rect">
            <a:avLst/>
          </a:prstGeom>
        </p:spPr>
      </p:pic>
    </p:spTree>
    <p:extLst>
      <p:ext uri="{BB962C8B-B14F-4D97-AF65-F5344CB8AC3E}">
        <p14:creationId xmlns:p14="http://schemas.microsoft.com/office/powerpoint/2010/main" val="341200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48280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02" y="1"/>
            <a:ext cx="12318202" cy="6935148"/>
          </a:xfrm>
          <a:prstGeom prst="rect">
            <a:avLst/>
          </a:prstGeom>
        </p:spPr>
      </p:pic>
    </p:spTree>
    <p:extLst>
      <p:ext uri="{BB962C8B-B14F-4D97-AF65-F5344CB8AC3E}">
        <p14:creationId xmlns:p14="http://schemas.microsoft.com/office/powerpoint/2010/main" val="51498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36" y="-108349"/>
            <a:ext cx="12379036" cy="6969397"/>
          </a:xfrm>
          <a:prstGeom prst="rect">
            <a:avLst/>
          </a:prstGeom>
        </p:spPr>
      </p:pic>
    </p:spTree>
    <p:extLst>
      <p:ext uri="{BB962C8B-B14F-4D97-AF65-F5344CB8AC3E}">
        <p14:creationId xmlns:p14="http://schemas.microsoft.com/office/powerpoint/2010/main" val="86527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0727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47497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0913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1287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42858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28037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53218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61222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4671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09029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56" y="1"/>
            <a:ext cx="12241956" cy="6892221"/>
          </a:xfrm>
          <a:prstGeom prst="rect">
            <a:avLst/>
          </a:prstGeom>
        </p:spPr>
      </p:pic>
    </p:spTree>
    <p:extLst>
      <p:ext uri="{BB962C8B-B14F-4D97-AF65-F5344CB8AC3E}">
        <p14:creationId xmlns:p14="http://schemas.microsoft.com/office/powerpoint/2010/main" val="183034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59439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59369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10045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10535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59865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3945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6184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81864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10885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19052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31673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spTree>
    <p:extLst>
      <p:ext uri="{BB962C8B-B14F-4D97-AF65-F5344CB8AC3E}">
        <p14:creationId xmlns:p14="http://schemas.microsoft.com/office/powerpoint/2010/main" val="173316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3" name="Footer Placeholder 2"/>
          <p:cNvSpPr>
            <a:spLocks noGrp="1"/>
          </p:cNvSpPr>
          <p:nvPr>
            <p:ph type="ftr" sz="quarter" idx="11"/>
          </p:nvPr>
        </p:nvSpPr>
        <p:spPr/>
        <p:txBody>
          <a:bodyPr/>
          <a:lstStyle/>
          <a:p>
            <a:pPr defTabSz="609630"/>
            <a:endParaRPr lang="en-US">
              <a:solidFill>
                <a:srgbClr val="0E7439">
                  <a:tint val="75000"/>
                </a:srgbClr>
              </a:solidFill>
            </a:endParaRPr>
          </a:p>
        </p:txBody>
      </p:sp>
      <p:sp>
        <p:nvSpPr>
          <p:cNvPr id="4" name="Slide Number Placeholder 3"/>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spTree>
    <p:extLst>
      <p:ext uri="{BB962C8B-B14F-4D97-AF65-F5344CB8AC3E}">
        <p14:creationId xmlns:p14="http://schemas.microsoft.com/office/powerpoint/2010/main" val="372550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3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Text Placeholder 15"/>
          <p:cNvSpPr>
            <a:spLocks noGrp="1"/>
          </p:cNvSpPr>
          <p:nvPr>
            <p:ph type="body" sz="quarter" idx="10" hasCustomPrompt="1"/>
          </p:nvPr>
        </p:nvSpPr>
        <p:spPr>
          <a:xfrm>
            <a:off x="931335" y="931334"/>
            <a:ext cx="10329333" cy="3793067"/>
          </a:xfrm>
          <a:prstGeom prst="rect">
            <a:avLst/>
          </a:prstGeom>
        </p:spPr>
        <p:txBody>
          <a:bodyPr vert="horz"/>
          <a:lstStyle>
            <a:lvl1pPr marL="0" indent="0" algn="ctr">
              <a:buNone/>
              <a:defRPr sz="5334" cap="all" baseline="0">
                <a:solidFill>
                  <a:schemeClr val="bg1"/>
                </a:solidFill>
                <a:latin typeface="Bodoni Std Poster Italic"/>
              </a:defRPr>
            </a:lvl1pPr>
          </a:lstStyle>
          <a:p>
            <a:pPr lvl="0"/>
            <a:r>
              <a:rPr lang="en-US"/>
              <a:t>SHORT STATEMENT WOULD GO HERE. WORKS WELL FOR QUOTES OR GENERAL STATEMENTS.</a:t>
            </a:r>
          </a:p>
        </p:txBody>
      </p:sp>
      <p:sp>
        <p:nvSpPr>
          <p:cNvPr id="8" name="Text Placeholder 17"/>
          <p:cNvSpPr>
            <a:spLocks noGrp="1"/>
          </p:cNvSpPr>
          <p:nvPr>
            <p:ph type="body" sz="quarter" idx="11" hasCustomPrompt="1"/>
          </p:nvPr>
        </p:nvSpPr>
        <p:spPr>
          <a:xfrm>
            <a:off x="931335" y="5063068"/>
            <a:ext cx="10329333" cy="897467"/>
          </a:xfrm>
          <a:prstGeom prst="rect">
            <a:avLst/>
          </a:prstGeom>
        </p:spPr>
        <p:txBody>
          <a:bodyPr vert="horz"/>
          <a:lstStyle>
            <a:lvl1pPr marL="0" indent="0" algn="ctr">
              <a:buNone/>
              <a:defRPr sz="4534" cap="all" baseline="0">
                <a:solidFill>
                  <a:schemeClr val="bg1"/>
                </a:solidFill>
                <a:latin typeface="ITC Franklin Gothic Std Book Compressed Italic"/>
              </a:defRPr>
            </a:lvl1pPr>
          </a:lstStyle>
          <a:p>
            <a:pPr lvl="0"/>
            <a:r>
              <a:rPr lang="en-US"/>
              <a:t>–Quote Author Here</a:t>
            </a:r>
          </a:p>
        </p:txBody>
      </p:sp>
    </p:spTree>
    <p:extLst>
      <p:ext uri="{BB962C8B-B14F-4D97-AF65-F5344CB8AC3E}">
        <p14:creationId xmlns:p14="http://schemas.microsoft.com/office/powerpoint/2010/main" val="341171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6" y="390472"/>
            <a:ext cx="11360798" cy="106799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accent1"/>
              </a:buClr>
              <a:buSzPts val="4200"/>
              <a:buFont typeface="Amatic SC"/>
              <a:buNone/>
              <a:defRPr sz="5600" b="1" i="0" u="none" strike="noStrike" cap="none">
                <a:solidFill>
                  <a:srgbClr val="0E7439"/>
                </a:solidFill>
                <a:latin typeface="Amatic SC"/>
                <a:ea typeface="Amatic SC"/>
                <a:cs typeface="Amatic SC"/>
                <a:sym typeface="Amatic SC"/>
              </a:defRPr>
            </a:lvl1pPr>
            <a:lvl2pPr lvl="1"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2pPr>
            <a:lvl3pPr lvl="2"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3pPr>
            <a:lvl4pPr lvl="3"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4pPr>
            <a:lvl5pPr lvl="4"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5pPr>
            <a:lvl6pPr lvl="5"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6pPr>
            <a:lvl7pPr lvl="6"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7pPr>
            <a:lvl8pPr lvl="7"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8pPr>
            <a:lvl9pPr lvl="8"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9pPr>
          </a:lstStyle>
          <a:p>
            <a:r>
              <a:rPr lang="en-US"/>
              <a:t>Click to edit Master title style</a:t>
            </a:r>
            <a:endParaRPr/>
          </a:p>
        </p:txBody>
      </p:sp>
      <p:sp>
        <p:nvSpPr>
          <p:cNvPr id="16" name="Google Shape;16;p3"/>
          <p:cNvSpPr txBox="1">
            <a:spLocks noGrp="1"/>
          </p:cNvSpPr>
          <p:nvPr>
            <p:ph type="body" idx="1"/>
          </p:nvPr>
        </p:nvSpPr>
        <p:spPr>
          <a:xfrm>
            <a:off x="415606" y="1638239"/>
            <a:ext cx="11360798" cy="4453599"/>
          </a:xfrm>
          <a:prstGeom prst="rect">
            <a:avLst/>
          </a:prstGeom>
          <a:noFill/>
          <a:ln>
            <a:noFill/>
          </a:ln>
        </p:spPr>
        <p:txBody>
          <a:bodyPr spcFirstLastPara="1" wrap="square" lIns="91425" tIns="91425" rIns="91425" bIns="91425" anchor="t" anchorCtr="0">
            <a:noAutofit/>
          </a:bodyPr>
          <a:lstStyle>
            <a:lvl1pPr marL="609616" marR="0" lvl="0" indent="-304807" algn="l" rtl="0">
              <a:lnSpc>
                <a:spcPct val="115000"/>
              </a:lnSpc>
              <a:spcBef>
                <a:spcPts val="0"/>
              </a:spcBef>
              <a:spcAft>
                <a:spcPts val="0"/>
              </a:spcAft>
              <a:buClr>
                <a:schemeClr val="dk2"/>
              </a:buClr>
              <a:buSzPts val="1800"/>
              <a:buFont typeface="Source Code Pro"/>
              <a:buNone/>
              <a:defRPr sz="2400" b="0" i="0" u="none" strike="noStrike" cap="none">
                <a:solidFill>
                  <a:schemeClr val="dk2"/>
                </a:solidFill>
                <a:latin typeface="Source Code Pro"/>
                <a:ea typeface="Source Code Pro"/>
                <a:cs typeface="Source Code Pro"/>
                <a:sym typeface="Source Code Pro"/>
              </a:defRPr>
            </a:lvl1pPr>
            <a:lvl2pPr marL="1219231" marR="0" lvl="1"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2pPr>
            <a:lvl3pPr marL="1828845" marR="0" lvl="2"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3pPr>
            <a:lvl4pPr marL="2438461" marR="0" lvl="3"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4pPr>
            <a:lvl5pPr marL="3048076" marR="0" lvl="4"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5pPr>
            <a:lvl6pPr marL="3657692" marR="0" lvl="5"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6pPr>
            <a:lvl7pPr marL="4267307" marR="0" lvl="6"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7pPr>
            <a:lvl8pPr marL="4876922" marR="0" lvl="7"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8pPr>
            <a:lvl9pPr marL="5486538" marR="0" lvl="8" indent="-304807" algn="l" rtl="0">
              <a:lnSpc>
                <a:spcPct val="115000"/>
              </a:lnSpc>
              <a:spcBef>
                <a:spcPts val="2133"/>
              </a:spcBef>
              <a:spcAft>
                <a:spcPts val="2133"/>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9pPr>
          </a:lstStyle>
          <a:p>
            <a:pPr lvl="0"/>
            <a:r>
              <a:rPr lang="en-US"/>
              <a:t>Edit Master text styles</a:t>
            </a:r>
          </a:p>
        </p:txBody>
      </p:sp>
      <p:sp>
        <p:nvSpPr>
          <p:cNvPr id="17" name="Google Shape;17;p3"/>
          <p:cNvSpPr txBox="1">
            <a:spLocks noGrp="1"/>
          </p:cNvSpPr>
          <p:nvPr>
            <p:ph type="sldNum" idx="12"/>
          </p:nvPr>
        </p:nvSpPr>
        <p:spPr>
          <a:xfrm>
            <a:off x="11296610" y="6217621"/>
            <a:ext cx="731598"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609630"/>
            <a:fld id="{00000000-1234-1234-1234-123412341234}" type="slidenum">
              <a:rPr lang="en" smtClean="0"/>
              <a:pPr defTabSz="609630"/>
              <a:t>‹#›</a:t>
            </a:fld>
            <a:endParaRPr lang="en"/>
          </a:p>
        </p:txBody>
      </p:sp>
    </p:spTree>
    <p:extLst>
      <p:ext uri="{BB962C8B-B14F-4D97-AF65-F5344CB8AC3E}">
        <p14:creationId xmlns:p14="http://schemas.microsoft.com/office/powerpoint/2010/main" val="391626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O1: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4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7"/>
            <a:ext cx="12186586" cy="6861048"/>
          </a:xfrm>
          <a:prstGeom prst="rect">
            <a:avLst/>
          </a:prstGeom>
        </p:spPr>
      </p:pic>
    </p:spTree>
    <p:extLst>
      <p:ext uri="{BB962C8B-B14F-4D97-AF65-F5344CB8AC3E}">
        <p14:creationId xmlns:p14="http://schemas.microsoft.com/office/powerpoint/2010/main" val="3025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57192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01515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76833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8FCEAB-5046-4D66-903F-939C274A3EF2}"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986947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906"/>
            <a:ext cx="12011891" cy="6762695"/>
          </a:xfrm>
          <a:prstGeom prst="rect">
            <a:avLst/>
          </a:prstGeom>
        </p:spPr>
      </p:pic>
    </p:spTree>
    <p:extLst>
      <p:ext uri="{BB962C8B-B14F-4D97-AF65-F5344CB8AC3E}">
        <p14:creationId xmlns:p14="http://schemas.microsoft.com/office/powerpoint/2010/main" val="136839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75637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49296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8"/>
            <a:ext cx="12186586" cy="6861047"/>
          </a:xfrm>
          <a:prstGeom prst="rect">
            <a:avLst/>
          </a:prstGeom>
        </p:spPr>
      </p:pic>
    </p:spTree>
    <p:extLst>
      <p:ext uri="{BB962C8B-B14F-4D97-AF65-F5344CB8AC3E}">
        <p14:creationId xmlns:p14="http://schemas.microsoft.com/office/powerpoint/2010/main" val="74174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60631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5051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10452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315780" cy="6933784"/>
          </a:xfrm>
          <a:prstGeom prst="rect">
            <a:avLst/>
          </a:prstGeom>
        </p:spPr>
      </p:pic>
    </p:spTree>
    <p:extLst>
      <p:ext uri="{BB962C8B-B14F-4D97-AF65-F5344CB8AC3E}">
        <p14:creationId xmlns:p14="http://schemas.microsoft.com/office/powerpoint/2010/main" val="88310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22"/>
            <a:ext cx="12241956" cy="6892221"/>
          </a:xfrm>
          <a:prstGeom prst="rect">
            <a:avLst/>
          </a:prstGeom>
        </p:spPr>
      </p:pic>
    </p:spTree>
    <p:extLst>
      <p:ext uri="{BB962C8B-B14F-4D97-AF65-F5344CB8AC3E}">
        <p14:creationId xmlns:p14="http://schemas.microsoft.com/office/powerpoint/2010/main" val="415470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60703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8FCEAB-5046-4D66-903F-939C274A3EF2}"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2267939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8" y="72736"/>
            <a:ext cx="12051979" cy="6785264"/>
          </a:xfrm>
          <a:prstGeom prst="rect">
            <a:avLst/>
          </a:prstGeom>
        </p:spPr>
      </p:pic>
    </p:spTree>
    <p:extLst>
      <p:ext uri="{BB962C8B-B14F-4D97-AF65-F5344CB8AC3E}">
        <p14:creationId xmlns:p14="http://schemas.microsoft.com/office/powerpoint/2010/main" val="195135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8" y="43754"/>
            <a:ext cx="12103459" cy="6814247"/>
          </a:xfrm>
          <a:prstGeom prst="rect">
            <a:avLst/>
          </a:prstGeom>
        </p:spPr>
      </p:pic>
    </p:spTree>
    <p:extLst>
      <p:ext uri="{BB962C8B-B14F-4D97-AF65-F5344CB8AC3E}">
        <p14:creationId xmlns:p14="http://schemas.microsoft.com/office/powerpoint/2010/main" val="17204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06792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02" y="1"/>
            <a:ext cx="12318202" cy="6935148"/>
          </a:xfrm>
          <a:prstGeom prst="rect">
            <a:avLst/>
          </a:prstGeom>
        </p:spPr>
      </p:pic>
    </p:spTree>
    <p:extLst>
      <p:ext uri="{BB962C8B-B14F-4D97-AF65-F5344CB8AC3E}">
        <p14:creationId xmlns:p14="http://schemas.microsoft.com/office/powerpoint/2010/main" val="161392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24389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52315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36116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59859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98240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19559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8FCEAB-5046-4D66-903F-939C274A3EF2}"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049551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68497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27344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15172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16696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54966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28927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20957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42950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84271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9393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8FCEAB-5046-4D66-903F-939C274A3EF2}"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37443954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28704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71405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07762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70297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spTree>
    <p:extLst>
      <p:ext uri="{BB962C8B-B14F-4D97-AF65-F5344CB8AC3E}">
        <p14:creationId xmlns:p14="http://schemas.microsoft.com/office/powerpoint/2010/main" val="402216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3" name="Footer Placeholder 2"/>
          <p:cNvSpPr>
            <a:spLocks noGrp="1"/>
          </p:cNvSpPr>
          <p:nvPr>
            <p:ph type="ftr" sz="quarter" idx="11"/>
          </p:nvPr>
        </p:nvSpPr>
        <p:spPr/>
        <p:txBody>
          <a:bodyPr/>
          <a:lstStyle/>
          <a:p>
            <a:pPr defTabSz="609630"/>
            <a:endParaRPr lang="en-US">
              <a:solidFill>
                <a:srgbClr val="0E7439">
                  <a:tint val="75000"/>
                </a:srgbClr>
              </a:solidFill>
            </a:endParaRPr>
          </a:p>
        </p:txBody>
      </p:sp>
      <p:sp>
        <p:nvSpPr>
          <p:cNvPr id="4" name="Slide Number Placeholder 3"/>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spTree>
    <p:extLst>
      <p:ext uri="{BB962C8B-B14F-4D97-AF65-F5344CB8AC3E}">
        <p14:creationId xmlns:p14="http://schemas.microsoft.com/office/powerpoint/2010/main" val="253351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41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Text Placeholder 15"/>
          <p:cNvSpPr>
            <a:spLocks noGrp="1"/>
          </p:cNvSpPr>
          <p:nvPr>
            <p:ph type="body" sz="quarter" idx="10" hasCustomPrompt="1"/>
          </p:nvPr>
        </p:nvSpPr>
        <p:spPr>
          <a:xfrm>
            <a:off x="931335" y="931334"/>
            <a:ext cx="10329333" cy="3793067"/>
          </a:xfrm>
          <a:prstGeom prst="rect">
            <a:avLst/>
          </a:prstGeom>
        </p:spPr>
        <p:txBody>
          <a:bodyPr vert="horz"/>
          <a:lstStyle>
            <a:lvl1pPr marL="0" indent="0" algn="ctr">
              <a:buNone/>
              <a:defRPr sz="5334" cap="all" baseline="0">
                <a:solidFill>
                  <a:schemeClr val="bg1"/>
                </a:solidFill>
                <a:latin typeface="Bodoni Std Poster Italic"/>
              </a:defRPr>
            </a:lvl1pPr>
          </a:lstStyle>
          <a:p>
            <a:pPr lvl="0"/>
            <a:r>
              <a:rPr lang="en-US"/>
              <a:t>SHORT STATEMENT WOULD GO HERE. WORKS WELL FOR QUOTES OR GENERAL STATEMENTS.</a:t>
            </a:r>
          </a:p>
        </p:txBody>
      </p:sp>
      <p:sp>
        <p:nvSpPr>
          <p:cNvPr id="8" name="Text Placeholder 17"/>
          <p:cNvSpPr>
            <a:spLocks noGrp="1"/>
          </p:cNvSpPr>
          <p:nvPr>
            <p:ph type="body" sz="quarter" idx="11" hasCustomPrompt="1"/>
          </p:nvPr>
        </p:nvSpPr>
        <p:spPr>
          <a:xfrm>
            <a:off x="931335" y="5063068"/>
            <a:ext cx="10329333" cy="897467"/>
          </a:xfrm>
          <a:prstGeom prst="rect">
            <a:avLst/>
          </a:prstGeom>
        </p:spPr>
        <p:txBody>
          <a:bodyPr vert="horz"/>
          <a:lstStyle>
            <a:lvl1pPr marL="0" indent="0" algn="ctr">
              <a:buNone/>
              <a:defRPr sz="4534" cap="all" baseline="0">
                <a:solidFill>
                  <a:schemeClr val="bg1"/>
                </a:solidFill>
                <a:latin typeface="ITC Franklin Gothic Std Book Compressed Italic"/>
              </a:defRPr>
            </a:lvl1pPr>
          </a:lstStyle>
          <a:p>
            <a:pPr lvl="0"/>
            <a:r>
              <a:rPr lang="en-US"/>
              <a:t>–Quote Author Here</a:t>
            </a:r>
          </a:p>
        </p:txBody>
      </p:sp>
    </p:spTree>
    <p:extLst>
      <p:ext uri="{BB962C8B-B14F-4D97-AF65-F5344CB8AC3E}">
        <p14:creationId xmlns:p14="http://schemas.microsoft.com/office/powerpoint/2010/main" val="109127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6" y="390472"/>
            <a:ext cx="11360798" cy="1067999"/>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accent1"/>
              </a:buClr>
              <a:buSzPts val="4200"/>
              <a:buFont typeface="Amatic SC"/>
              <a:buNone/>
              <a:defRPr sz="5600" b="1" i="0" u="none" strike="noStrike" cap="none">
                <a:solidFill>
                  <a:srgbClr val="0E7439"/>
                </a:solidFill>
                <a:latin typeface="Amatic SC"/>
                <a:ea typeface="Amatic SC"/>
                <a:cs typeface="Amatic SC"/>
                <a:sym typeface="Amatic SC"/>
              </a:defRPr>
            </a:lvl1pPr>
            <a:lvl2pPr lvl="1"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2pPr>
            <a:lvl3pPr lvl="2"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3pPr>
            <a:lvl4pPr lvl="3"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4pPr>
            <a:lvl5pPr lvl="4"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5pPr>
            <a:lvl6pPr lvl="5"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6pPr>
            <a:lvl7pPr lvl="6"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7pPr>
            <a:lvl8pPr lvl="7"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8pPr>
            <a:lvl9pPr lvl="8" indent="0">
              <a:spcBef>
                <a:spcPts val="0"/>
              </a:spcBef>
              <a:spcAft>
                <a:spcPts val="0"/>
              </a:spcAft>
              <a:buClr>
                <a:schemeClr val="accent1"/>
              </a:buClr>
              <a:buSzPts val="4200"/>
              <a:buFont typeface="Amatic SC"/>
              <a:buNone/>
              <a:defRPr sz="5600" b="1">
                <a:solidFill>
                  <a:schemeClr val="accent1"/>
                </a:solidFill>
                <a:latin typeface="Amatic SC"/>
                <a:ea typeface="Amatic SC"/>
                <a:cs typeface="Amatic SC"/>
                <a:sym typeface="Amatic SC"/>
              </a:defRPr>
            </a:lvl9pPr>
          </a:lstStyle>
          <a:p>
            <a:r>
              <a:rPr lang="en-US"/>
              <a:t>Click to edit Master title style</a:t>
            </a:r>
            <a:endParaRPr/>
          </a:p>
        </p:txBody>
      </p:sp>
      <p:sp>
        <p:nvSpPr>
          <p:cNvPr id="16" name="Google Shape;16;p3"/>
          <p:cNvSpPr txBox="1">
            <a:spLocks noGrp="1"/>
          </p:cNvSpPr>
          <p:nvPr>
            <p:ph type="body" idx="1"/>
          </p:nvPr>
        </p:nvSpPr>
        <p:spPr>
          <a:xfrm>
            <a:off x="415606" y="1638239"/>
            <a:ext cx="11360798" cy="4453599"/>
          </a:xfrm>
          <a:prstGeom prst="rect">
            <a:avLst/>
          </a:prstGeom>
          <a:noFill/>
          <a:ln>
            <a:noFill/>
          </a:ln>
        </p:spPr>
        <p:txBody>
          <a:bodyPr spcFirstLastPara="1" wrap="square" lIns="91425" tIns="91425" rIns="91425" bIns="91425" anchor="t" anchorCtr="0">
            <a:noAutofit/>
          </a:bodyPr>
          <a:lstStyle>
            <a:lvl1pPr marL="609616" marR="0" lvl="0" indent="-304807" algn="l" rtl="0">
              <a:lnSpc>
                <a:spcPct val="115000"/>
              </a:lnSpc>
              <a:spcBef>
                <a:spcPts val="0"/>
              </a:spcBef>
              <a:spcAft>
                <a:spcPts val="0"/>
              </a:spcAft>
              <a:buClr>
                <a:schemeClr val="dk2"/>
              </a:buClr>
              <a:buSzPts val="1800"/>
              <a:buFont typeface="Source Code Pro"/>
              <a:buNone/>
              <a:defRPr sz="2400" b="0" i="0" u="none" strike="noStrike" cap="none">
                <a:solidFill>
                  <a:schemeClr val="dk2"/>
                </a:solidFill>
                <a:latin typeface="Source Code Pro"/>
                <a:ea typeface="Source Code Pro"/>
                <a:cs typeface="Source Code Pro"/>
                <a:sym typeface="Source Code Pro"/>
              </a:defRPr>
            </a:lvl1pPr>
            <a:lvl2pPr marL="1219231" marR="0" lvl="1"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2pPr>
            <a:lvl3pPr marL="1828845" marR="0" lvl="2"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3pPr>
            <a:lvl4pPr marL="2438461" marR="0" lvl="3"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4pPr>
            <a:lvl5pPr marL="3048076" marR="0" lvl="4"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5pPr>
            <a:lvl6pPr marL="3657692" marR="0" lvl="5"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6pPr>
            <a:lvl7pPr marL="4267307" marR="0" lvl="6"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7pPr>
            <a:lvl8pPr marL="4876922" marR="0" lvl="7" indent="-304807" algn="l" rtl="0">
              <a:lnSpc>
                <a:spcPct val="115000"/>
              </a:lnSpc>
              <a:spcBef>
                <a:spcPts val="2133"/>
              </a:spcBef>
              <a:spcAft>
                <a:spcPts val="0"/>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8pPr>
            <a:lvl9pPr marL="5486538" marR="0" lvl="8" indent="-304807" algn="l" rtl="0">
              <a:lnSpc>
                <a:spcPct val="115000"/>
              </a:lnSpc>
              <a:spcBef>
                <a:spcPts val="2133"/>
              </a:spcBef>
              <a:spcAft>
                <a:spcPts val="2133"/>
              </a:spcAft>
              <a:buClr>
                <a:schemeClr val="dk2"/>
              </a:buClr>
              <a:buSzPts val="1400"/>
              <a:buFont typeface="Source Code Pro"/>
              <a:buNone/>
              <a:defRPr sz="1867" b="0" i="0" u="none" strike="noStrike" cap="none">
                <a:solidFill>
                  <a:schemeClr val="dk2"/>
                </a:solidFill>
                <a:latin typeface="Source Code Pro"/>
                <a:ea typeface="Source Code Pro"/>
                <a:cs typeface="Source Code Pro"/>
                <a:sym typeface="Source Code Pro"/>
              </a:defRPr>
            </a:lvl9pPr>
          </a:lstStyle>
          <a:p>
            <a:pPr lvl="0"/>
            <a:r>
              <a:rPr lang="en-US"/>
              <a:t>Edit Master text styles</a:t>
            </a:r>
          </a:p>
        </p:txBody>
      </p:sp>
      <p:sp>
        <p:nvSpPr>
          <p:cNvPr id="17" name="Google Shape;17;p3"/>
          <p:cNvSpPr txBox="1">
            <a:spLocks noGrp="1"/>
          </p:cNvSpPr>
          <p:nvPr>
            <p:ph type="sldNum" idx="12"/>
          </p:nvPr>
        </p:nvSpPr>
        <p:spPr>
          <a:xfrm>
            <a:off x="11296610" y="6217621"/>
            <a:ext cx="731598" cy="5248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defTabSz="609630"/>
            <a:fld id="{00000000-1234-1234-1234-123412341234}" type="slidenum">
              <a:rPr lang="en" smtClean="0"/>
              <a:pPr defTabSz="609630"/>
              <a:t>‹#›</a:t>
            </a:fld>
            <a:endParaRPr lang="en"/>
          </a:p>
        </p:txBody>
      </p:sp>
    </p:spTree>
    <p:extLst>
      <p:ext uri="{BB962C8B-B14F-4D97-AF65-F5344CB8AC3E}">
        <p14:creationId xmlns:p14="http://schemas.microsoft.com/office/powerpoint/2010/main" val="8964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O1: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96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8FCEAB-5046-4D66-903F-939C274A3EF2}"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2598996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5" name="Footer Placeholder 4"/>
          <p:cNvSpPr>
            <a:spLocks noGrp="1"/>
          </p:cNvSpPr>
          <p:nvPr>
            <p:ph type="ftr" sz="quarter" idx="11"/>
          </p:nvPr>
        </p:nvSpPr>
        <p:spPr/>
        <p:txBody>
          <a:bodyPr/>
          <a:lstStyle/>
          <a:p>
            <a:pPr defTabSz="609630"/>
            <a:endParaRPr lang="en-US">
              <a:solidFill>
                <a:srgbClr val="0E7439">
                  <a:tint val="75000"/>
                </a:srgbClr>
              </a:solidFill>
            </a:endParaRPr>
          </a:p>
        </p:txBody>
      </p:sp>
      <p:sp>
        <p:nvSpPr>
          <p:cNvPr id="6" name="Slide Number Placeholder 5"/>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6295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36" y="-108349"/>
            <a:ext cx="12379036" cy="6969397"/>
          </a:xfrm>
          <a:prstGeom prst="rect">
            <a:avLst/>
          </a:prstGeom>
        </p:spPr>
      </p:pic>
    </p:spTree>
    <p:extLst>
      <p:ext uri="{BB962C8B-B14F-4D97-AF65-F5344CB8AC3E}">
        <p14:creationId xmlns:p14="http://schemas.microsoft.com/office/powerpoint/2010/main" val="5633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56" y="1"/>
            <a:ext cx="12241956" cy="6892221"/>
          </a:xfrm>
          <a:prstGeom prst="rect">
            <a:avLst/>
          </a:prstGeom>
        </p:spPr>
      </p:pic>
    </p:spTree>
    <p:extLst>
      <p:ext uri="{BB962C8B-B14F-4D97-AF65-F5344CB8AC3E}">
        <p14:creationId xmlns:p14="http://schemas.microsoft.com/office/powerpoint/2010/main" val="321813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421502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7"/>
            <a:ext cx="12186586" cy="6861048"/>
          </a:xfrm>
          <a:prstGeom prst="rect">
            <a:avLst/>
          </a:prstGeom>
        </p:spPr>
      </p:pic>
    </p:spTree>
    <p:extLst>
      <p:ext uri="{BB962C8B-B14F-4D97-AF65-F5344CB8AC3E}">
        <p14:creationId xmlns:p14="http://schemas.microsoft.com/office/powerpoint/2010/main" val="133042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98615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01333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425798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906"/>
            <a:ext cx="12011891" cy="6762695"/>
          </a:xfrm>
          <a:prstGeom prst="rect">
            <a:avLst/>
          </a:prstGeom>
        </p:spPr>
      </p:pic>
    </p:spTree>
    <p:extLst>
      <p:ext uri="{BB962C8B-B14F-4D97-AF65-F5344CB8AC3E}">
        <p14:creationId xmlns:p14="http://schemas.microsoft.com/office/powerpoint/2010/main" val="308539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48172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8FCEAB-5046-4D66-903F-939C274A3EF2}"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8520854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19465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3048"/>
            <a:ext cx="12186586" cy="6861047"/>
          </a:xfrm>
          <a:prstGeom prst="rect">
            <a:avLst/>
          </a:prstGeom>
        </p:spPr>
      </p:pic>
    </p:spTree>
    <p:extLst>
      <p:ext uri="{BB962C8B-B14F-4D97-AF65-F5344CB8AC3E}">
        <p14:creationId xmlns:p14="http://schemas.microsoft.com/office/powerpoint/2010/main" val="240133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34407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54495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10603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315780" cy="6933784"/>
          </a:xfrm>
          <a:prstGeom prst="rect">
            <a:avLst/>
          </a:prstGeom>
        </p:spPr>
      </p:pic>
    </p:spTree>
    <p:extLst>
      <p:ext uri="{BB962C8B-B14F-4D97-AF65-F5344CB8AC3E}">
        <p14:creationId xmlns:p14="http://schemas.microsoft.com/office/powerpoint/2010/main" val="241184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22"/>
            <a:ext cx="12241956" cy="6892221"/>
          </a:xfrm>
          <a:prstGeom prst="rect">
            <a:avLst/>
          </a:prstGeom>
        </p:spPr>
      </p:pic>
    </p:spTree>
    <p:extLst>
      <p:ext uri="{BB962C8B-B14F-4D97-AF65-F5344CB8AC3E}">
        <p14:creationId xmlns:p14="http://schemas.microsoft.com/office/powerpoint/2010/main" val="250650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2039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608" y="72736"/>
            <a:ext cx="12051979" cy="6785264"/>
          </a:xfrm>
          <a:prstGeom prst="rect">
            <a:avLst/>
          </a:prstGeom>
        </p:spPr>
      </p:pic>
    </p:spTree>
    <p:extLst>
      <p:ext uri="{BB962C8B-B14F-4D97-AF65-F5344CB8AC3E}">
        <p14:creationId xmlns:p14="http://schemas.microsoft.com/office/powerpoint/2010/main" val="2518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8" y="43754"/>
            <a:ext cx="12103459" cy="6814247"/>
          </a:xfrm>
          <a:prstGeom prst="rect">
            <a:avLst/>
          </a:prstGeom>
        </p:spPr>
      </p:pic>
    </p:spTree>
    <p:extLst>
      <p:ext uri="{BB962C8B-B14F-4D97-AF65-F5344CB8AC3E}">
        <p14:creationId xmlns:p14="http://schemas.microsoft.com/office/powerpoint/2010/main" val="103508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8FCEAB-5046-4D66-903F-939C274A3EF2}"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18475956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14745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02" y="1"/>
            <a:ext cx="12318202" cy="6935148"/>
          </a:xfrm>
          <a:prstGeom prst="rect">
            <a:avLst/>
          </a:prstGeom>
        </p:spPr>
      </p:pic>
    </p:spTree>
    <p:extLst>
      <p:ext uri="{BB962C8B-B14F-4D97-AF65-F5344CB8AC3E}">
        <p14:creationId xmlns:p14="http://schemas.microsoft.com/office/powerpoint/2010/main" val="404686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86278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7004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61583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55713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83856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22657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9495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321992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8FCEAB-5046-4D66-903F-939C274A3EF2}"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CDB649-B30D-41B2-A368-C7C788823008}" type="slidenum">
              <a:rPr lang="en-US" smtClean="0"/>
              <a:t>‹#›</a:t>
            </a:fld>
            <a:endParaRPr lang="en-US"/>
          </a:p>
        </p:txBody>
      </p:sp>
    </p:spTree>
    <p:extLst>
      <p:ext uri="{BB962C8B-B14F-4D97-AF65-F5344CB8AC3E}">
        <p14:creationId xmlns:p14="http://schemas.microsoft.com/office/powerpoint/2010/main" val="4104571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47504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18754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89504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76780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48958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102391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375884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
            <a:ext cx="12192000" cy="6864096"/>
          </a:xfrm>
          <a:prstGeom prst="rect">
            <a:avLst/>
          </a:prstGeom>
        </p:spPr>
      </p:pic>
    </p:spTree>
    <p:extLst>
      <p:ext uri="{BB962C8B-B14F-4D97-AF65-F5344CB8AC3E}">
        <p14:creationId xmlns:p14="http://schemas.microsoft.com/office/powerpoint/2010/main" val="164142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77075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4" name="Footer Placeholder 3"/>
          <p:cNvSpPr>
            <a:spLocks noGrp="1"/>
          </p:cNvSpPr>
          <p:nvPr>
            <p:ph type="ftr" sz="quarter" idx="11"/>
          </p:nvPr>
        </p:nvSpPr>
        <p:spPr/>
        <p:txBody>
          <a:bodyPr/>
          <a:lstStyle/>
          <a:p>
            <a:pPr defTabSz="609630"/>
            <a:endParaRPr lang="en-US">
              <a:solidFill>
                <a:srgbClr val="0E7439">
                  <a:tint val="75000"/>
                </a:srgbClr>
              </a:solidFill>
            </a:endParaRPr>
          </a:p>
        </p:txBody>
      </p:sp>
      <p:sp>
        <p:nvSpPr>
          <p:cNvPr id="5" name="Slide Number Placeholder 4"/>
          <p:cNvSpPr>
            <a:spLocks noGrp="1"/>
          </p:cNvSpPr>
          <p:nvPr>
            <p:ph type="sldNum" sz="quarter" idx="12"/>
          </p:nvPr>
        </p:nvSpPr>
        <p:spPr/>
        <p:txBody>
          <a:body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854964"/>
            <a:ext cx="9144000" cy="51480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
            <a:ext cx="12186586" cy="6861048"/>
          </a:xfrm>
          <a:prstGeom prst="rect">
            <a:avLst/>
          </a:prstGeom>
        </p:spPr>
      </p:pic>
    </p:spTree>
    <p:extLst>
      <p:ext uri="{BB962C8B-B14F-4D97-AF65-F5344CB8AC3E}">
        <p14:creationId xmlns:p14="http://schemas.microsoft.com/office/powerpoint/2010/main" val="273225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theme" Target="../theme/theme3.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slideLayout" Target="../slideLayouts/slideLayout146.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9" Type="http://schemas.openxmlformats.org/officeDocument/2006/relationships/slideLayout" Target="../slideLayouts/slideLayout136.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theme" Target="../theme/theme4.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8" Type="http://schemas.openxmlformats.org/officeDocument/2006/relationships/slideLayout" Target="../slideLayouts/slideLayout115.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1" Type="http://schemas.openxmlformats.org/officeDocument/2006/relationships/slideLayout" Target="../slideLayouts/slideLayout108.xml"/><Relationship Id="rId6"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8FCEAB-5046-4D66-903F-939C274A3EF2}" type="datetimeFigureOut">
              <a:rPr lang="en-US" smtClean="0"/>
              <a:t>8/17/2023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DB649-B30D-41B2-A368-C7C788823008}" type="slidenum">
              <a:rPr lang="en-US" smtClean="0"/>
              <a:t>‹#›</a:t>
            </a:fld>
            <a:endParaRPr lang="en-US"/>
          </a:p>
        </p:txBody>
      </p:sp>
    </p:spTree>
    <p:extLst>
      <p:ext uri="{BB962C8B-B14F-4D97-AF65-F5344CB8AC3E}">
        <p14:creationId xmlns:p14="http://schemas.microsoft.com/office/powerpoint/2010/main" val="2294743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en-US">
              <a:solidFill>
                <a:srgbClr val="0E7439">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spTree>
    <p:extLst>
      <p:ext uri="{BB962C8B-B14F-4D97-AF65-F5344CB8AC3E}">
        <p14:creationId xmlns:p14="http://schemas.microsoft.com/office/powerpoint/2010/main" val="3524126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en-US">
              <a:solidFill>
                <a:srgbClr val="0E7439">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spTree>
    <p:extLst>
      <p:ext uri="{BB962C8B-B14F-4D97-AF65-F5344CB8AC3E}">
        <p14:creationId xmlns:p14="http://schemas.microsoft.com/office/powerpoint/2010/main" val="161997132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D6EBD3C7-14A2-4E66-8525-8EB927E394BB}" type="datetimeFigureOut">
              <a:rPr lang="en-US" smtClean="0">
                <a:solidFill>
                  <a:srgbClr val="0E7439">
                    <a:tint val="75000"/>
                  </a:srgbClr>
                </a:solidFill>
              </a:rPr>
              <a:pPr defTabSz="609630"/>
              <a:t>8/17/2023</a:t>
            </a:fld>
            <a:endParaRPr lang="en-US">
              <a:solidFill>
                <a:srgbClr val="0E7439">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en-US">
              <a:solidFill>
                <a:srgbClr val="0E7439">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DF08E07C-9625-450C-8828-E76C538408DA}" type="slidenum">
              <a:rPr lang="en-US" smtClean="0">
                <a:solidFill>
                  <a:srgbClr val="0E7439">
                    <a:tint val="75000"/>
                  </a:srgbClr>
                </a:solidFill>
              </a:rPr>
              <a:pPr defTabSz="609630"/>
              <a:t>‹#›</a:t>
            </a:fld>
            <a:endParaRPr lang="en-US">
              <a:solidFill>
                <a:srgbClr val="0E7439">
                  <a:tint val="75000"/>
                </a:srgbClr>
              </a:solidFill>
            </a:endParaRPr>
          </a:p>
        </p:txBody>
      </p:sp>
    </p:spTree>
    <p:extLst>
      <p:ext uri="{BB962C8B-B14F-4D97-AF65-F5344CB8AC3E}">
        <p14:creationId xmlns:p14="http://schemas.microsoft.com/office/powerpoint/2010/main" val="211720824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2" r:id="rId41"/>
    <p:sldLayoutId id="2147483803" r:id="rId42"/>
    <p:sldLayoutId id="2147483804" r:id="rId43"/>
    <p:sldLayoutId id="2147483805" r:id="rId44"/>
    <p:sldLayoutId id="2147483806" r:id="rId45"/>
    <p:sldLayoutId id="2147483807" r:id="rId46"/>
    <p:sldLayoutId id="2147483808" r:id="rId47"/>
    <p:sldLayoutId id="2147483809"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46"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1.xml"/><Relationship Id="rId1" Type="http://schemas.openxmlformats.org/officeDocument/2006/relationships/video" Target="https://www.youtube.com/embed/ycwyLPgUunc"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3" Type="http://schemas.openxmlformats.org/officeDocument/2006/relationships/tags" Target="../tags/tag1.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image" Target="../media/image49.png"/><Relationship Id="rId2" Type="http://schemas.openxmlformats.org/officeDocument/2006/relationships/audio" Target="../media/media1.m4a"/><Relationship Id="rId16" Type="http://schemas.openxmlformats.org/officeDocument/2006/relationships/image" Target="../media/image48.png"/><Relationship Id="rId1" Type="http://schemas.microsoft.com/office/2007/relationships/media" Target="../media/media1.m4a"/><Relationship Id="rId6" Type="http://schemas.openxmlformats.org/officeDocument/2006/relationships/tags" Target="../tags/tag4.xml"/><Relationship Id="rId11" Type="http://schemas.openxmlformats.org/officeDocument/2006/relationships/tags" Target="../tags/tag9.xml"/><Relationship Id="rId5" Type="http://schemas.openxmlformats.org/officeDocument/2006/relationships/tags" Target="../tags/tag3.xml"/><Relationship Id="rId15" Type="http://schemas.openxmlformats.org/officeDocument/2006/relationships/notesSlide" Target="../notesSlides/notesSlide3.xml"/><Relationship Id="rId10" Type="http://schemas.openxmlformats.org/officeDocument/2006/relationships/tags" Target="../tags/tag8.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3" Type="http://schemas.openxmlformats.org/officeDocument/2006/relationships/tags" Target="../tags/tag12.xml"/><Relationship Id="rId21" Type="http://schemas.openxmlformats.org/officeDocument/2006/relationships/notesSlide" Target="../notesSlides/notesSlide4.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 Type="http://schemas.openxmlformats.org/officeDocument/2006/relationships/audio" Target="../media/media2.m4a"/><Relationship Id="rId16" Type="http://schemas.openxmlformats.org/officeDocument/2006/relationships/tags" Target="../tags/tag25.xml"/><Relationship Id="rId20" Type="http://schemas.openxmlformats.org/officeDocument/2006/relationships/slideLayout" Target="../slideLayouts/slideLayout54.xml"/><Relationship Id="rId1" Type="http://schemas.microsoft.com/office/2007/relationships/media" Target="../media/media2.m4a"/><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image" Target="../media/image49.png"/><Relationship Id="rId10" Type="http://schemas.openxmlformats.org/officeDocument/2006/relationships/tags" Target="../tags/tag19.xml"/><Relationship Id="rId19" Type="http://schemas.openxmlformats.org/officeDocument/2006/relationships/tags" Target="../tags/tag28.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3.xml"/><Relationship Id="rId1" Type="http://schemas.openxmlformats.org/officeDocument/2006/relationships/video" Target="https://www.youtube.com/embed/um2xLIxF8ng"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green and black background&#10;&#10;Description automatically generated with medium confidence">
            <a:extLst>
              <a:ext uri="{FF2B5EF4-FFF2-40B4-BE49-F238E27FC236}">
                <a16:creationId xmlns:a16="http://schemas.microsoft.com/office/drawing/2014/main" id="{ED50912A-6544-B115-B30F-9E1D7033D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7427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1046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black rectangle with white text&#10;&#10;Description automatically generated">
            <a:extLst>
              <a:ext uri="{FF2B5EF4-FFF2-40B4-BE49-F238E27FC236}">
                <a16:creationId xmlns:a16="http://schemas.microsoft.com/office/drawing/2014/main" id="{AB57A961-4B60-F866-9810-03FC77162F48}"/>
              </a:ext>
            </a:extLst>
          </p:cNvPr>
          <p:cNvPicPr>
            <a:picLocks noChangeAspect="1"/>
          </p:cNvPicPr>
          <p:nvPr/>
        </p:nvPicPr>
        <p:blipFill>
          <a:blip r:embed="rId3"/>
          <a:stretch>
            <a:fillRect/>
          </a:stretch>
        </p:blipFill>
        <p:spPr>
          <a:xfrm>
            <a:off x="2722" y="4083"/>
            <a:ext cx="12186556" cy="6849835"/>
          </a:xfrm>
          <a:prstGeom prst="rect">
            <a:avLst/>
          </a:prstGeom>
        </p:spPr>
      </p:pic>
    </p:spTree>
    <p:extLst>
      <p:ext uri="{BB962C8B-B14F-4D97-AF65-F5344CB8AC3E}">
        <p14:creationId xmlns:p14="http://schemas.microsoft.com/office/powerpoint/2010/main" val="173834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purple sunburst&#10;&#10;Description automatically generated">
            <a:extLst>
              <a:ext uri="{FF2B5EF4-FFF2-40B4-BE49-F238E27FC236}">
                <a16:creationId xmlns:a16="http://schemas.microsoft.com/office/drawing/2014/main" id="{074277EF-E43F-0261-69AF-C2E877476BD3}"/>
              </a:ext>
            </a:extLst>
          </p:cNvPr>
          <p:cNvPicPr>
            <a:picLocks noChangeAspect="1"/>
          </p:cNvPicPr>
          <p:nvPr/>
        </p:nvPicPr>
        <p:blipFill>
          <a:blip r:embed="rId3"/>
          <a:stretch>
            <a:fillRect/>
          </a:stretch>
        </p:blipFill>
        <p:spPr>
          <a:xfrm>
            <a:off x="-38099" y="4082"/>
            <a:ext cx="12227377" cy="6849835"/>
          </a:xfrm>
          <a:prstGeom prst="rect">
            <a:avLst/>
          </a:prstGeom>
        </p:spPr>
      </p:pic>
    </p:spTree>
    <p:extLst>
      <p:ext uri="{BB962C8B-B14F-4D97-AF65-F5344CB8AC3E}">
        <p14:creationId xmlns:p14="http://schemas.microsoft.com/office/powerpoint/2010/main" val="102893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932"/>
        </a:solidFill>
        <a:effectLst/>
      </p:bgPr>
    </p:bg>
    <p:spTree>
      <p:nvGrpSpPr>
        <p:cNvPr id="1" name=""/>
        <p:cNvGrpSpPr/>
        <p:nvPr/>
      </p:nvGrpSpPr>
      <p:grpSpPr>
        <a:xfrm>
          <a:off x="0" y="0"/>
          <a:ext cx="0" cy="0"/>
          <a:chOff x="0" y="0"/>
          <a:chExt cx="0" cy="0"/>
        </a:xfrm>
      </p:grpSpPr>
      <p:grpSp>
        <p:nvGrpSpPr>
          <p:cNvPr id="2" name="Group 2"/>
          <p:cNvGrpSpPr/>
          <p:nvPr/>
        </p:nvGrpSpPr>
        <p:grpSpPr>
          <a:xfrm>
            <a:off x="3663" y="-69"/>
            <a:ext cx="2286000" cy="2286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000"/>
            </a:solidFill>
          </p:spPr>
        </p:sp>
      </p:grpSp>
      <p:grpSp>
        <p:nvGrpSpPr>
          <p:cNvPr id="4" name="Group 4"/>
          <p:cNvGrpSpPr/>
          <p:nvPr/>
        </p:nvGrpSpPr>
        <p:grpSpPr>
          <a:xfrm rot="-10800000">
            <a:off x="9902337" y="0"/>
            <a:ext cx="2289663" cy="228600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9951"/>
            </a:solidFill>
          </p:spPr>
        </p:sp>
      </p:grpSp>
      <p:grpSp>
        <p:nvGrpSpPr>
          <p:cNvPr id="6" name="Group 6"/>
          <p:cNvGrpSpPr/>
          <p:nvPr/>
        </p:nvGrpSpPr>
        <p:grpSpPr>
          <a:xfrm rot="5400000">
            <a:off x="3663" y="4572000"/>
            <a:ext cx="2286000" cy="22860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69951"/>
            </a:solidFill>
          </p:spPr>
        </p:sp>
      </p:grpSp>
      <p:pic>
        <p:nvPicPr>
          <p:cNvPr id="8" name="Picture 8"/>
          <p:cNvPicPr>
            <a:picLocks noChangeAspect="1"/>
          </p:cNvPicPr>
          <p:nvPr/>
        </p:nvPicPr>
        <p:blipFill>
          <a:blip r:embed="rId4"/>
          <a:srcRect l="4582" t="36647" r="55703" b="33443"/>
          <a:stretch>
            <a:fillRect/>
          </a:stretch>
        </p:blipFill>
        <p:spPr>
          <a:xfrm>
            <a:off x="193665" y="214367"/>
            <a:ext cx="1905999" cy="1857127"/>
          </a:xfrm>
          <a:prstGeom prst="rect">
            <a:avLst/>
          </a:prstGeom>
        </p:spPr>
      </p:pic>
      <p:sp>
        <p:nvSpPr>
          <p:cNvPr id="12" name="TextBox 11"/>
          <p:cNvSpPr txBox="1"/>
          <p:nvPr/>
        </p:nvSpPr>
        <p:spPr>
          <a:xfrm>
            <a:off x="2946400" y="838200"/>
            <a:ext cx="6432338" cy="707886"/>
          </a:xfrm>
          <a:prstGeom prst="rect">
            <a:avLst/>
          </a:prstGeom>
          <a:noFill/>
        </p:spPr>
        <p:txBody>
          <a:bodyPr wrap="none" rtlCol="0">
            <a:spAutoFit/>
          </a:bodyPr>
          <a:lstStyle/>
          <a:p>
            <a:pPr defTabSz="609630">
              <a:defRPr/>
            </a:pPr>
            <a:r>
              <a:rPr lang="en-US" sz="4000">
                <a:solidFill>
                  <a:prstClr val="black"/>
                </a:solidFill>
                <a:latin typeface="Calibri"/>
              </a:rPr>
              <a:t>PUBS sign of alcohol overdose</a:t>
            </a:r>
          </a:p>
        </p:txBody>
      </p:sp>
      <p:pic>
        <p:nvPicPr>
          <p:cNvPr id="9" name="ycwyLPgUunc"/>
          <p:cNvPicPr>
            <a:picLocks noRot="1" noChangeAspect="1"/>
          </p:cNvPicPr>
          <p:nvPr>
            <a:videoFile r:link="rId1"/>
          </p:nvPr>
        </p:nvPicPr>
        <p:blipFill>
          <a:blip r:embed="rId5"/>
          <a:stretch>
            <a:fillRect/>
          </a:stretch>
        </p:blipFill>
        <p:spPr>
          <a:xfrm>
            <a:off x="3098800" y="1743075"/>
            <a:ext cx="7964311" cy="4479925"/>
          </a:xfrm>
          <a:prstGeom prst="rect">
            <a:avLst/>
          </a:prstGeom>
        </p:spPr>
      </p:pic>
    </p:spTree>
    <p:extLst>
      <p:ext uri="{BB962C8B-B14F-4D97-AF65-F5344CB8AC3E}">
        <p14:creationId xmlns:p14="http://schemas.microsoft.com/office/powerpoint/2010/main" val="136615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ign&#10;&#10;Description automatically generated">
            <a:extLst>
              <a:ext uri="{FF2B5EF4-FFF2-40B4-BE49-F238E27FC236}">
                <a16:creationId xmlns:a16="http://schemas.microsoft.com/office/drawing/2014/main" id="{7C693291-F67D-458E-01F2-846F2A9A7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253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2448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2110A1-CBF8-C352-4FC7-57F000EECD71}"/>
              </a:ext>
            </a:extLst>
          </p:cNvPr>
          <p:cNvSpPr txBox="1"/>
          <p:nvPr/>
        </p:nvSpPr>
        <p:spPr>
          <a:xfrm>
            <a:off x="4783873" y="2665141"/>
            <a:ext cx="2254463" cy="369332"/>
          </a:xfrm>
          <a:prstGeom prst="rect">
            <a:avLst/>
          </a:prstGeom>
          <a:noFill/>
        </p:spPr>
        <p:txBody>
          <a:bodyPr wrap="none" rtlCol="0">
            <a:spAutoFit/>
          </a:bodyPr>
          <a:lstStyle/>
          <a:p>
            <a:r>
              <a:rPr lang="en-US"/>
              <a:t>Medical amnesty map</a:t>
            </a:r>
          </a:p>
        </p:txBody>
      </p:sp>
      <p:pic>
        <p:nvPicPr>
          <p:cNvPr id="4" name="Picture 3" descr="A map of the united states&#10;&#10;Description automatically generated">
            <a:extLst>
              <a:ext uri="{FF2B5EF4-FFF2-40B4-BE49-F238E27FC236}">
                <a16:creationId xmlns:a16="http://schemas.microsoft.com/office/drawing/2014/main" id="{24136FAE-9542-10FA-1766-D84A4D09D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8390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pPr algn="ctr"/>
            <a:r>
              <a:rPr lang="en-US"/>
              <a:t>YOUR STATE LAW HERE</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939525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pPr algn="ctr"/>
            <a:r>
              <a:rPr lang="en-US"/>
              <a:t>YOUR CAMPUS POLICY HERE</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181075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8310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osing for a photo&#10;&#10;Description automatically generated">
            <a:extLst>
              <a:ext uri="{FF2B5EF4-FFF2-40B4-BE49-F238E27FC236}">
                <a16:creationId xmlns:a16="http://schemas.microsoft.com/office/drawing/2014/main" id="{DBF0C032-8477-73A0-5C39-6B5D452A5DF4}"/>
              </a:ext>
            </a:extLst>
          </p:cNvPr>
          <p:cNvPicPr>
            <a:picLocks noChangeAspect="1"/>
          </p:cNvPicPr>
          <p:nvPr/>
        </p:nvPicPr>
        <p:blipFill>
          <a:blip r:embed="rId3"/>
          <a:stretch>
            <a:fillRect/>
          </a:stretch>
        </p:blipFill>
        <p:spPr>
          <a:xfrm>
            <a:off x="-2208" y="-4003"/>
            <a:ext cx="12196416" cy="6866006"/>
          </a:xfrm>
          <a:prstGeom prst="rect">
            <a:avLst/>
          </a:prstGeom>
        </p:spPr>
      </p:pic>
    </p:spTree>
    <p:extLst>
      <p:ext uri="{BB962C8B-B14F-4D97-AF65-F5344CB8AC3E}">
        <p14:creationId xmlns:p14="http://schemas.microsoft.com/office/powerpoint/2010/main" val="231651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6277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314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p:txBody>
          <a:bodyPr/>
          <a:lstStyle/>
          <a:p>
            <a:pPr algn="ctr"/>
            <a:r>
              <a:rPr lang="en-US"/>
              <a:t>YOUR CAMPUS RESOURCES HERE</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416888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2283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osing, family, several&#10;&#10;Description automatically generated">
            <a:extLst>
              <a:ext uri="{FF2B5EF4-FFF2-40B4-BE49-F238E27FC236}">
                <a16:creationId xmlns:a16="http://schemas.microsoft.com/office/drawing/2014/main" id="{C0246842-0B10-8408-D95A-BD3FFA37FDA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12700"/>
            <a:ext cx="12192000" cy="6858000"/>
          </a:xfrm>
          <a:prstGeom prst="rect">
            <a:avLst/>
          </a:prstGeom>
        </p:spPr>
      </p:pic>
      <p:pic>
        <p:nvPicPr>
          <p:cNvPr id="3" name="Gordie Case Study Slide 1">
            <a:hlinkClick r:id="" action="ppaction://media"/>
            <a:extLst>
              <a:ext uri="{FF2B5EF4-FFF2-40B4-BE49-F238E27FC236}">
                <a16:creationId xmlns:a16="http://schemas.microsoft.com/office/drawing/2014/main" id="{5A6D52E8-ABEC-1DA7-DDEA-8BBDCEE5FB35}"/>
              </a:ext>
            </a:extLst>
          </p:cNvPr>
          <p:cNvPicPr>
            <a:picLocks noChangeAspect="1"/>
          </p:cNvPicPr>
          <p:nvPr>
            <a:audioFile r:link="rId2"/>
            <p:custDataLst>
              <p:tags r:id="rId3"/>
            </p:custDataLst>
            <p:extLst>
              <p:ext uri="{DAA4B4D4-6D71-4841-9C94-3DE7FCFB9230}">
                <p14:media xmlns:p14="http://schemas.microsoft.com/office/powerpoint/2010/main" r:embed="rId1">
                  <p14:bmkLst>
                    <p14:bmk name="Gordie Case Study Slide 100:00:01.6" time="1600"/>
                    <p14:bmk name="Gordie Case Study Slide 100:00:06.7" time="6700"/>
                    <p14:bmk name="Gordie Case Study Slide 100:00:07.1" time="7167"/>
                    <p14:bmk name="Gordie Case Study Slide 100:00:11.1" time="11134"/>
                    <p14:bmk name="Gordie Case Study Slide 100:00:11.3" time="11367"/>
                    <p14:bmk name="Gordie Case Study Slide 100:00:16.3" time="16367"/>
                    <p14:bmk name="Gordie Case Study Slide 100:00:16.5" time="16534"/>
                    <p14:bmk name="Gordie Case Study Slide 100:00:23.0" time="23034"/>
                    <p14:bmk name="Gordie Case Study Slide 100:00:23.3" time="23367"/>
                    <p14:bmk name="Gordie Case Study Slide 100:00:29.9" time="29934"/>
                    <p14:bmk name="Gordie Case Study Slide 100:00:30.1" time="30134"/>
                    <p14:bmk name="Gordie Case Study Slide 100:00:34.5" time="34534"/>
                    <p14:bmk name="Gordie Case Study Slide 100:00:35.3" time="35367"/>
                    <p14:bmk name="Gordie Case Study Slide 100:00:39.8" time="39800"/>
                    <p14:bmk name="Gordie Case Study Slide 100:00:40.1" time="40100"/>
                    <p14:bmk name="Gordie Case Study Slide 100:00:46.0" time="46034"/>
                    <p14:bmk name="Gordie Case Study Slide 100:00:46.1" time="46134"/>
                    <p14:bmk name="Gordie Case Study Slide 100:00:49.6" time="49634"/>
                    <p14:bmk name="Gordie Case Study Slide 100:00:50.0" time="50034"/>
                    <p14:bmk name="Gordie Case Study Slide 100:00:55.8" time="55834"/>
                  </p14:bmkLst>
                </p14:media>
              </p:ext>
            </p:extLst>
          </p:nvPr>
        </p:nvPicPr>
        <p:blipFill>
          <a:blip r:embed="rId17"/>
          <a:stretch>
            <a:fillRect/>
          </a:stretch>
        </p:blipFill>
        <p:spPr>
          <a:xfrm>
            <a:off x="11577983" y="89453"/>
            <a:ext cx="406400" cy="406400"/>
          </a:xfrm>
          <a:prstGeom prst="rect">
            <a:avLst/>
          </a:prstGeom>
        </p:spPr>
      </p:pic>
      <p:sp>
        <p:nvSpPr>
          <p:cNvPr id="4" name="Gordie Case Study Slide 1GordieBaileydied00:00:01.6-00:00:06.7">
            <a:extLst>
              <a:ext uri="{FF2B5EF4-FFF2-40B4-BE49-F238E27FC236}">
                <a16:creationId xmlns:a16="http://schemas.microsoft.com/office/drawing/2014/main" id="{467EC811-332D-4D17-89B3-E4D07FA3BA77}"/>
              </a:ext>
            </a:extLst>
          </p:cNvPr>
          <p:cNvSpPr txBox="1"/>
          <p:nvPr>
            <p:custDataLst>
              <p:tags r:id="rId4"/>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Gordie Bailey died in his third week of college. He was 18 years old.</a:t>
            </a:r>
          </a:p>
        </p:txBody>
      </p:sp>
      <p:sp>
        <p:nvSpPr>
          <p:cNvPr id="6" name="Gordie Case Study Slide 1Gordiewasa00:00:07.1-00:00:11.1">
            <a:extLst>
              <a:ext uri="{FF2B5EF4-FFF2-40B4-BE49-F238E27FC236}">
                <a16:creationId xmlns:a16="http://schemas.microsoft.com/office/drawing/2014/main" id="{06BEEE54-AAAE-4F8E-AFB9-FEAD0B8213D6}"/>
              </a:ext>
            </a:extLst>
          </p:cNvPr>
          <p:cNvSpPr txBox="1"/>
          <p:nvPr>
            <p:custDataLst>
              <p:tags r:id="rId5"/>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Gordie was a friendly, well-liked, funny, athletic guy.</a:t>
            </a:r>
          </a:p>
        </p:txBody>
      </p:sp>
      <p:sp>
        <p:nvSpPr>
          <p:cNvPr id="7" name="Gordie Case Study Slide 1Hehada00:00:11.3-00:00:16.3">
            <a:extLst>
              <a:ext uri="{FF2B5EF4-FFF2-40B4-BE49-F238E27FC236}">
                <a16:creationId xmlns:a16="http://schemas.microsoft.com/office/drawing/2014/main" id="{1A18723D-CBC5-426E-9589-B3AC804B7B31}"/>
              </a:ext>
            </a:extLst>
          </p:cNvPr>
          <p:cNvSpPr txBox="1"/>
          <p:nvPr>
            <p:custDataLst>
              <p:tags r:id="rId6"/>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He had a younger sister who adored him and was close to his parents and step-parents.</a:t>
            </a:r>
          </a:p>
        </p:txBody>
      </p:sp>
      <p:sp>
        <p:nvSpPr>
          <p:cNvPr id="8" name="Gordie Case Study Slide 1Inhighschool,00:00:16.5-00:00:23.0">
            <a:extLst>
              <a:ext uri="{FF2B5EF4-FFF2-40B4-BE49-F238E27FC236}">
                <a16:creationId xmlns:a16="http://schemas.microsoft.com/office/drawing/2014/main" id="{7E8BA30B-E3E9-4700-A8E5-7EA91543A873}"/>
              </a:ext>
            </a:extLst>
          </p:cNvPr>
          <p:cNvSpPr txBox="1"/>
          <p:nvPr>
            <p:custDataLst>
              <p:tags r:id="rId7"/>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In high school, he created a Hug Club with his friends because he thought any problem could be solved with a hug.</a:t>
            </a:r>
          </a:p>
        </p:txBody>
      </p:sp>
      <p:sp>
        <p:nvSpPr>
          <p:cNvPr id="9" name="Gordie Case Study Slide 1Hewasalways00:00:23.3-00:00:29.9">
            <a:extLst>
              <a:ext uri="{FF2B5EF4-FFF2-40B4-BE49-F238E27FC236}">
                <a16:creationId xmlns:a16="http://schemas.microsoft.com/office/drawing/2014/main" id="{2A759BA9-695A-4F74-ACC7-B2BB7599DB6D}"/>
              </a:ext>
            </a:extLst>
          </p:cNvPr>
          <p:cNvSpPr txBox="1"/>
          <p:nvPr>
            <p:custDataLst>
              <p:tags r:id="rId8"/>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He was always making everyone laugh, played guitar, acted in school plays, and made films for fun.</a:t>
            </a:r>
          </a:p>
        </p:txBody>
      </p:sp>
      <p:sp>
        <p:nvSpPr>
          <p:cNvPr id="10" name="Gordie Case Study Slide 1Hisfamilyfully00:00:30.1-00:00:34.5">
            <a:extLst>
              <a:ext uri="{FF2B5EF4-FFF2-40B4-BE49-F238E27FC236}">
                <a16:creationId xmlns:a16="http://schemas.microsoft.com/office/drawing/2014/main" id="{67948DD1-DB00-41C4-9455-8F3EE7798C99}"/>
              </a:ext>
            </a:extLst>
          </p:cNvPr>
          <p:cNvSpPr txBox="1"/>
          <p:nvPr>
            <p:custDataLst>
              <p:tags r:id="rId9"/>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His family fully expected him to be an actor or film director someday.</a:t>
            </a:r>
          </a:p>
        </p:txBody>
      </p:sp>
      <p:sp>
        <p:nvSpPr>
          <p:cNvPr id="11" name="Gordie Case Study Slide 1Inhisthird00:00:35.3-00:00:39.8">
            <a:extLst>
              <a:ext uri="{FF2B5EF4-FFF2-40B4-BE49-F238E27FC236}">
                <a16:creationId xmlns:a16="http://schemas.microsoft.com/office/drawing/2014/main" id="{7AE64F73-8C31-4C27-9448-E0FF4378AD4D}"/>
              </a:ext>
            </a:extLst>
          </p:cNvPr>
          <p:cNvSpPr txBox="1"/>
          <p:nvPr>
            <p:custDataLst>
              <p:tags r:id="rId10"/>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In his third week of college, Gordie received a bid to join a fraternity.</a:t>
            </a:r>
          </a:p>
        </p:txBody>
      </p:sp>
      <p:sp>
        <p:nvSpPr>
          <p:cNvPr id="12" name="Gordie Case Study Slide 1Hecalledhis00:00:40.1-00:00:46.0">
            <a:extLst>
              <a:ext uri="{FF2B5EF4-FFF2-40B4-BE49-F238E27FC236}">
                <a16:creationId xmlns:a16="http://schemas.microsoft.com/office/drawing/2014/main" id="{6D1D90E4-F55D-47FC-B482-4FBAFBC04DA7}"/>
              </a:ext>
            </a:extLst>
          </p:cNvPr>
          <p:cNvSpPr txBox="1"/>
          <p:nvPr>
            <p:custDataLst>
              <p:tags r:id="rId11"/>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He called his parents to share the news that he accepted the bid and would be going to his first event that night,</a:t>
            </a:r>
          </a:p>
        </p:txBody>
      </p:sp>
      <p:sp>
        <p:nvSpPr>
          <p:cNvPr id="13" name="Gordie Case Study Slide 1andalsothat00:00:46.1-00:00:49.6">
            <a:extLst>
              <a:ext uri="{FF2B5EF4-FFF2-40B4-BE49-F238E27FC236}">
                <a16:creationId xmlns:a16="http://schemas.microsoft.com/office/drawing/2014/main" id="{85D033D5-9AE0-4E89-B4E3-620EE672C166}"/>
              </a:ext>
            </a:extLst>
          </p:cNvPr>
          <p:cNvSpPr txBox="1"/>
          <p:nvPr>
            <p:custDataLst>
              <p:tags r:id="rId12"/>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and also that he had been chosen for the club lacrosse team.</a:t>
            </a:r>
          </a:p>
        </p:txBody>
      </p:sp>
      <p:sp>
        <p:nvSpPr>
          <p:cNvPr id="14" name="Gordie Case Study Slide 1Gordiewasexcited00:00:50.0-00:00:55.8">
            <a:extLst>
              <a:ext uri="{FF2B5EF4-FFF2-40B4-BE49-F238E27FC236}">
                <a16:creationId xmlns:a16="http://schemas.microsoft.com/office/drawing/2014/main" id="{DF24BF91-4B0A-4172-AEAA-A5FFE45E6306}"/>
              </a:ext>
            </a:extLst>
          </p:cNvPr>
          <p:cNvSpPr txBox="1"/>
          <p:nvPr>
            <p:custDataLst>
              <p:tags r:id="rId13"/>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Gordie was excited about both groups and was feeling confident about fitting in at a school far from home.</a:t>
            </a:r>
          </a:p>
        </p:txBody>
      </p:sp>
    </p:spTree>
    <p:extLst>
      <p:ext uri="{BB962C8B-B14F-4D97-AF65-F5344CB8AC3E}">
        <p14:creationId xmlns:p14="http://schemas.microsoft.com/office/powerpoint/2010/main" val="24766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MediaBookmark" delay="0">
                        <p:tgtEl>
                          <p14:bmkTgt spid="3" bmkName="Gordie Case Study Slide 100:00:01.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
                                            <p:tgtEl>
                                              <p:spTgt spid="4"/>
                                            </p:tgtEl>
                                          </p:cBhvr>
                                        </p:animEffect>
                                      </p:childTnLst>
                                    </p:cTn>
                                  </p:par>
                                </p:childTnLst>
                              </p:cTn>
                            </p:par>
                          </p:childTnLst>
                        </p:cTn>
                      </p:par>
                    </p:childTnLst>
                  </p:cTn>
                  <p:nextCondLst>
                    <p:cond evt="onMediaBookmark" delay="0">
                      <p:tgtEl>
                        <p14:bmkTgt spid="3" bmkName="Gordie Case Study Slide 100:00:01.6"/>
                      </p:tgtEl>
                    </p:cond>
                  </p:nextCondLst>
                </p:seq>
                <p:seq concurrent="1" nextAc="seek">
                  <p:cTn id="14" restart="whenNotActive" fill="hold" evtFilter="cancelBubble" nodeType="interactiveSeq">
                    <p:stCondLst>
                      <p:cond evt="onMediaBookmark" delay="0">
                        <p:tgtEl>
                          <p14:bmkTgt spid="3" bmkName="Gordie Case Study Slide 100:00:06.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withEffect">
                                      <p:stCondLst>
                                        <p:cond delay="0"/>
                                      </p:stCondLst>
                                      <p:childTnLst>
                                        <p:animEffect transition="out" filter="fade">
                                          <p:cBhvr>
                                            <p:cTn id="18" dur="200"/>
                                            <p:tgtEl>
                                              <p:spTgt spid="4"/>
                                            </p:tgtEl>
                                          </p:cBhvr>
                                        </p:animEffect>
                                        <p:set>
                                          <p:cBhvr>
                                            <p:cTn id="19"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06.7"/>
                      </p:tgtEl>
                    </p:cond>
                  </p:nextCondLst>
                </p:seq>
                <p:seq concurrent="1" nextAc="seek">
                  <p:cTn id="20" restart="whenNotActive" fill="hold" evtFilter="cancelBubble" nodeType="interactiveSeq">
                    <p:stCondLst>
                      <p:cond evt="onMediaBookmark" delay="0">
                        <p:tgtEl>
                          <p14:bmkTgt spid="3" bmkName="Gordie Case Study Slide 100:00:07.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
                                            <p:tgtEl>
                                              <p:spTgt spid="6"/>
                                            </p:tgtEl>
                                          </p:cBhvr>
                                        </p:animEffect>
                                      </p:childTnLst>
                                    </p:cTn>
                                  </p:par>
                                </p:childTnLst>
                              </p:cTn>
                            </p:par>
                          </p:childTnLst>
                        </p:cTn>
                      </p:par>
                    </p:childTnLst>
                  </p:cTn>
                  <p:nextCondLst>
                    <p:cond evt="onMediaBookmark" delay="0">
                      <p:tgtEl>
                        <p14:bmkTgt spid="3" bmkName="Gordie Case Study Slide 100:00:07.1"/>
                      </p:tgtEl>
                    </p:cond>
                  </p:nextCondLst>
                </p:seq>
                <p:seq concurrent="1" nextAc="seek">
                  <p:cTn id="26" restart="whenNotActive" fill="hold" evtFilter="cancelBubble" nodeType="interactiveSeq">
                    <p:stCondLst>
                      <p:cond evt="onMediaBookmark" delay="0">
                        <p:tgtEl>
                          <p14:bmkTgt spid="3" bmkName="Gordie Case Study Slide 100:00:1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1" nodeType="withEffect">
                                      <p:stCondLst>
                                        <p:cond delay="0"/>
                                      </p:stCondLst>
                                      <p:childTnLst>
                                        <p:animEffect transition="out" filter="fade">
                                          <p:cBhvr>
                                            <p:cTn id="30" dur="200"/>
                                            <p:tgtEl>
                                              <p:spTgt spid="6"/>
                                            </p:tgtEl>
                                          </p:cBhvr>
                                        </p:animEffect>
                                        <p:set>
                                          <p:cBhvr>
                                            <p:cTn id="31"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11.1"/>
                      </p:tgtEl>
                    </p:cond>
                  </p:nextCondLst>
                </p:seq>
                <p:seq concurrent="1" nextAc="seek">
                  <p:cTn id="32" restart="whenNotActive" fill="hold" evtFilter="cancelBubble" nodeType="interactiveSeq">
                    <p:stCondLst>
                      <p:cond evt="onMediaBookmark" delay="0">
                        <p:tgtEl>
                          <p14:bmkTgt spid="3" bmkName="Gordie Case Study Slide 100:00:11.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
                                            <p:tgtEl>
                                              <p:spTgt spid="7"/>
                                            </p:tgtEl>
                                          </p:cBhvr>
                                        </p:animEffect>
                                      </p:childTnLst>
                                    </p:cTn>
                                  </p:par>
                                </p:childTnLst>
                              </p:cTn>
                            </p:par>
                          </p:childTnLst>
                        </p:cTn>
                      </p:par>
                    </p:childTnLst>
                  </p:cTn>
                  <p:nextCondLst>
                    <p:cond evt="onMediaBookmark" delay="0">
                      <p:tgtEl>
                        <p14:bmkTgt spid="3" bmkName="Gordie Case Study Slide 100:00:11.3"/>
                      </p:tgtEl>
                    </p:cond>
                  </p:nextCondLst>
                </p:seq>
                <p:seq concurrent="1" nextAc="seek">
                  <p:cTn id="38" restart="whenNotActive" fill="hold" evtFilter="cancelBubble" nodeType="interactiveSeq">
                    <p:stCondLst>
                      <p:cond evt="onMediaBookmark" delay="0">
                        <p:tgtEl>
                          <p14:bmkTgt spid="3" bmkName="Gordie Case Study Slide 100:00:16.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withEffect">
                                      <p:stCondLst>
                                        <p:cond delay="0"/>
                                      </p:stCondLst>
                                      <p:childTnLst>
                                        <p:animEffect transition="out" filter="fade">
                                          <p:cBhvr>
                                            <p:cTn id="42" dur="200"/>
                                            <p:tgtEl>
                                              <p:spTgt spid="7"/>
                                            </p:tgtEl>
                                          </p:cBhvr>
                                        </p:animEffect>
                                        <p:set>
                                          <p:cBhvr>
                                            <p:cTn id="43"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16.3"/>
                      </p:tgtEl>
                    </p:cond>
                  </p:nextCondLst>
                </p:seq>
                <p:seq concurrent="1" nextAc="seek">
                  <p:cTn id="44" restart="whenNotActive" fill="hold" evtFilter="cancelBubble" nodeType="interactiveSeq">
                    <p:stCondLst>
                      <p:cond evt="onMediaBookmark" delay="0">
                        <p:tgtEl>
                          <p14:bmkTgt spid="3" bmkName="Gordie Case Study Slide 100:00:16.5"/>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00"/>
                                            <p:tgtEl>
                                              <p:spTgt spid="8"/>
                                            </p:tgtEl>
                                          </p:cBhvr>
                                        </p:animEffect>
                                      </p:childTnLst>
                                    </p:cTn>
                                  </p:par>
                                </p:childTnLst>
                              </p:cTn>
                            </p:par>
                          </p:childTnLst>
                        </p:cTn>
                      </p:par>
                    </p:childTnLst>
                  </p:cTn>
                  <p:nextCondLst>
                    <p:cond evt="onMediaBookmark" delay="0">
                      <p:tgtEl>
                        <p14:bmkTgt spid="3" bmkName="Gordie Case Study Slide 100:00:16.5"/>
                      </p:tgtEl>
                    </p:cond>
                  </p:nextCondLst>
                </p:seq>
                <p:seq concurrent="1" nextAc="seek">
                  <p:cTn id="50" restart="whenNotActive" fill="hold" evtFilter="cancelBubble" nodeType="interactiveSeq">
                    <p:stCondLst>
                      <p:cond evt="onMediaBookmark" delay="0">
                        <p:tgtEl>
                          <p14:bmkTgt spid="3" bmkName="Gordie Case Study Slide 100:00:23.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1" nodeType="withEffect">
                                      <p:stCondLst>
                                        <p:cond delay="0"/>
                                      </p:stCondLst>
                                      <p:childTnLst>
                                        <p:animEffect transition="out" filter="fade">
                                          <p:cBhvr>
                                            <p:cTn id="54" dur="200"/>
                                            <p:tgtEl>
                                              <p:spTgt spid="8"/>
                                            </p:tgtEl>
                                          </p:cBhvr>
                                        </p:animEffect>
                                        <p:set>
                                          <p:cBhvr>
                                            <p:cTn id="55"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23.0"/>
                      </p:tgtEl>
                    </p:cond>
                  </p:nextCondLst>
                </p:seq>
                <p:seq concurrent="1" nextAc="seek">
                  <p:cTn id="56" restart="whenNotActive" fill="hold" evtFilter="cancelBubble" nodeType="interactiveSeq">
                    <p:stCondLst>
                      <p:cond evt="onMediaBookmark" delay="0">
                        <p:tgtEl>
                          <p14:bmkTgt spid="3" bmkName="Gordie Case Study Slide 100:00:23.3"/>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200"/>
                                            <p:tgtEl>
                                              <p:spTgt spid="9"/>
                                            </p:tgtEl>
                                          </p:cBhvr>
                                        </p:animEffect>
                                      </p:childTnLst>
                                    </p:cTn>
                                  </p:par>
                                </p:childTnLst>
                              </p:cTn>
                            </p:par>
                          </p:childTnLst>
                        </p:cTn>
                      </p:par>
                    </p:childTnLst>
                  </p:cTn>
                  <p:nextCondLst>
                    <p:cond evt="onMediaBookmark" delay="0">
                      <p:tgtEl>
                        <p14:bmkTgt spid="3" bmkName="Gordie Case Study Slide 100:00:23.3"/>
                      </p:tgtEl>
                    </p:cond>
                  </p:nextCondLst>
                </p:seq>
                <p:seq concurrent="1" nextAc="seek">
                  <p:cTn id="62" restart="whenNotActive" fill="hold" evtFilter="cancelBubble" nodeType="interactiveSeq">
                    <p:stCondLst>
                      <p:cond evt="onMediaBookmark" delay="0">
                        <p:tgtEl>
                          <p14:bmkTgt spid="3" bmkName="Gordie Case Study Slide 100:00:29.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1" nodeType="withEffect">
                                      <p:stCondLst>
                                        <p:cond delay="0"/>
                                      </p:stCondLst>
                                      <p:childTnLst>
                                        <p:animEffect transition="out" filter="fade">
                                          <p:cBhvr>
                                            <p:cTn id="66" dur="200"/>
                                            <p:tgtEl>
                                              <p:spTgt spid="9"/>
                                            </p:tgtEl>
                                          </p:cBhvr>
                                        </p:animEffect>
                                        <p:set>
                                          <p:cBhvr>
                                            <p:cTn id="67"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29.9"/>
                      </p:tgtEl>
                    </p:cond>
                  </p:nextCondLst>
                </p:seq>
                <p:seq concurrent="1" nextAc="seek">
                  <p:cTn id="68" restart="whenNotActive" fill="hold" evtFilter="cancelBubble" nodeType="interactiveSeq">
                    <p:stCondLst>
                      <p:cond evt="onMediaBookmark" delay="0">
                        <p:tgtEl>
                          <p14:bmkTgt spid="3" bmkName="Gordie Case Study Slide 100:00:30.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200"/>
                                            <p:tgtEl>
                                              <p:spTgt spid="10"/>
                                            </p:tgtEl>
                                          </p:cBhvr>
                                        </p:animEffect>
                                      </p:childTnLst>
                                    </p:cTn>
                                  </p:par>
                                </p:childTnLst>
                              </p:cTn>
                            </p:par>
                          </p:childTnLst>
                        </p:cTn>
                      </p:par>
                    </p:childTnLst>
                  </p:cTn>
                  <p:nextCondLst>
                    <p:cond evt="onMediaBookmark" delay="0">
                      <p:tgtEl>
                        <p14:bmkTgt spid="3" bmkName="Gordie Case Study Slide 100:00:30.1"/>
                      </p:tgtEl>
                    </p:cond>
                  </p:nextCondLst>
                </p:seq>
                <p:seq concurrent="1" nextAc="seek">
                  <p:cTn id="74" restart="whenNotActive" fill="hold" evtFilter="cancelBubble" nodeType="interactiveSeq">
                    <p:stCondLst>
                      <p:cond evt="onMediaBookmark" delay="0">
                        <p:tgtEl>
                          <p14:bmkTgt spid="3" bmkName="Gordie Case Study Slide 100:00:34.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1" nodeType="withEffect">
                                      <p:stCondLst>
                                        <p:cond delay="0"/>
                                      </p:stCondLst>
                                      <p:childTnLst>
                                        <p:animEffect transition="out" filter="fade">
                                          <p:cBhvr>
                                            <p:cTn id="78" dur="200"/>
                                            <p:tgtEl>
                                              <p:spTgt spid="10"/>
                                            </p:tgtEl>
                                          </p:cBhvr>
                                        </p:animEffect>
                                        <p:set>
                                          <p:cBhvr>
                                            <p:cTn id="79"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34.5"/>
                      </p:tgtEl>
                    </p:cond>
                  </p:nextCondLst>
                </p:seq>
                <p:seq concurrent="1" nextAc="seek">
                  <p:cTn id="80" restart="whenNotActive" fill="hold" evtFilter="cancelBubble" nodeType="interactiveSeq">
                    <p:stCondLst>
                      <p:cond evt="onMediaBookmark" delay="0">
                        <p:tgtEl>
                          <p14:bmkTgt spid="3" bmkName="Gordie Case Study Slide 100:00:35.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with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200"/>
                                            <p:tgtEl>
                                              <p:spTgt spid="11"/>
                                            </p:tgtEl>
                                          </p:cBhvr>
                                        </p:animEffect>
                                      </p:childTnLst>
                                    </p:cTn>
                                  </p:par>
                                </p:childTnLst>
                              </p:cTn>
                            </p:par>
                          </p:childTnLst>
                        </p:cTn>
                      </p:par>
                    </p:childTnLst>
                  </p:cTn>
                  <p:nextCondLst>
                    <p:cond evt="onMediaBookmark" delay="0">
                      <p:tgtEl>
                        <p14:bmkTgt spid="3" bmkName="Gordie Case Study Slide 100:00:35.3"/>
                      </p:tgtEl>
                    </p:cond>
                  </p:nextCondLst>
                </p:seq>
                <p:seq concurrent="1" nextAc="seek">
                  <p:cTn id="86" restart="whenNotActive" fill="hold" evtFilter="cancelBubble" nodeType="interactiveSeq">
                    <p:stCondLst>
                      <p:cond evt="onMediaBookmark" delay="0">
                        <p:tgtEl>
                          <p14:bmkTgt spid="3" bmkName="Gordie Case Study Slide 100:00:39.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withEffect">
                                      <p:stCondLst>
                                        <p:cond delay="0"/>
                                      </p:stCondLst>
                                      <p:childTnLst>
                                        <p:animEffect transition="out" filter="fade">
                                          <p:cBhvr>
                                            <p:cTn id="90" dur="200"/>
                                            <p:tgtEl>
                                              <p:spTgt spid="11"/>
                                            </p:tgtEl>
                                          </p:cBhvr>
                                        </p:animEffect>
                                        <p:set>
                                          <p:cBhvr>
                                            <p:cTn id="91"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39.8"/>
                      </p:tgtEl>
                    </p:cond>
                  </p:nextCondLst>
                </p:seq>
                <p:seq concurrent="1" nextAc="seek">
                  <p:cTn id="92" restart="whenNotActive" fill="hold" evtFilter="cancelBubble" nodeType="interactiveSeq">
                    <p:stCondLst>
                      <p:cond evt="onMediaBookmark" delay="0">
                        <p:tgtEl>
                          <p14:bmkTgt spid="3" bmkName="Gordie Case Study Slide 100:00:40.1"/>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grpId="0" nodeType="with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200"/>
                                            <p:tgtEl>
                                              <p:spTgt spid="12"/>
                                            </p:tgtEl>
                                          </p:cBhvr>
                                        </p:animEffect>
                                      </p:childTnLst>
                                    </p:cTn>
                                  </p:par>
                                </p:childTnLst>
                              </p:cTn>
                            </p:par>
                          </p:childTnLst>
                        </p:cTn>
                      </p:par>
                    </p:childTnLst>
                  </p:cTn>
                  <p:nextCondLst>
                    <p:cond evt="onMediaBookmark" delay="0">
                      <p:tgtEl>
                        <p14:bmkTgt spid="3" bmkName="Gordie Case Study Slide 100:00:40.1"/>
                      </p:tgtEl>
                    </p:cond>
                  </p:nextCondLst>
                </p:seq>
                <p:seq concurrent="1" nextAc="seek">
                  <p:cTn id="98" restart="whenNotActive" fill="hold" evtFilter="cancelBubble" nodeType="interactiveSeq">
                    <p:stCondLst>
                      <p:cond evt="onMediaBookmark" delay="0">
                        <p:tgtEl>
                          <p14:bmkTgt spid="3" bmkName="Gordie Case Study Slide 100:00:46.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withEffect">
                                      <p:stCondLst>
                                        <p:cond delay="0"/>
                                      </p:stCondLst>
                                      <p:childTnLst>
                                        <p:animEffect transition="out" filter="fade">
                                          <p:cBhvr>
                                            <p:cTn id="102" dur="200"/>
                                            <p:tgtEl>
                                              <p:spTgt spid="12"/>
                                            </p:tgtEl>
                                          </p:cBhvr>
                                        </p:animEffect>
                                        <p:set>
                                          <p:cBhvr>
                                            <p:cTn id="103"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46.0"/>
                      </p:tgtEl>
                    </p:cond>
                  </p:nextCondLst>
                </p:seq>
                <p:seq concurrent="1" nextAc="seek">
                  <p:cTn id="104" restart="whenNotActive" fill="hold" evtFilter="cancelBubble" nodeType="interactiveSeq">
                    <p:stCondLst>
                      <p:cond evt="onMediaBookmark" delay="0">
                        <p:tgtEl>
                          <p14:bmkTgt spid="3" bmkName="Gordie Case Study Slide 100:00:46.1"/>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grpId="0" nodeType="with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fade">
                                          <p:cBhvr>
                                            <p:cTn id="109" dur="200"/>
                                            <p:tgtEl>
                                              <p:spTgt spid="13"/>
                                            </p:tgtEl>
                                          </p:cBhvr>
                                        </p:animEffect>
                                      </p:childTnLst>
                                    </p:cTn>
                                  </p:par>
                                </p:childTnLst>
                              </p:cTn>
                            </p:par>
                          </p:childTnLst>
                        </p:cTn>
                      </p:par>
                    </p:childTnLst>
                  </p:cTn>
                  <p:nextCondLst>
                    <p:cond evt="onMediaBookmark" delay="0">
                      <p:tgtEl>
                        <p14:bmkTgt spid="3" bmkName="Gordie Case Study Slide 100:00:46.1"/>
                      </p:tgtEl>
                    </p:cond>
                  </p:nextCondLst>
                </p:seq>
                <p:seq concurrent="1" nextAc="seek">
                  <p:cTn id="110" restart="whenNotActive" fill="hold" evtFilter="cancelBubble" nodeType="interactiveSeq">
                    <p:stCondLst>
                      <p:cond evt="onMediaBookmark" delay="0">
                        <p:tgtEl>
                          <p14:bmkTgt spid="3" bmkName="Gordie Case Study Slide 100:00:49.6"/>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1" nodeType="withEffect">
                                      <p:stCondLst>
                                        <p:cond delay="0"/>
                                      </p:stCondLst>
                                      <p:childTnLst>
                                        <p:animEffect transition="out" filter="fade">
                                          <p:cBhvr>
                                            <p:cTn id="114" dur="200"/>
                                            <p:tgtEl>
                                              <p:spTgt spid="13"/>
                                            </p:tgtEl>
                                          </p:cBhvr>
                                        </p:animEffect>
                                        <p:set>
                                          <p:cBhvr>
                                            <p:cTn id="115"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49.6"/>
                      </p:tgtEl>
                    </p:cond>
                  </p:nextCondLst>
                </p:seq>
                <p:seq concurrent="1" nextAc="seek">
                  <p:cTn id="116" restart="whenNotActive" fill="hold" evtFilter="cancelBubble" nodeType="interactiveSeq">
                    <p:stCondLst>
                      <p:cond evt="onMediaBookmark" delay="0">
                        <p:tgtEl>
                          <p14:bmkTgt spid="3" bmkName="Gordie Case Study Slide 100:00:50.0"/>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grpId="0" nodeType="with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fade">
                                          <p:cBhvr>
                                            <p:cTn id="121" dur="200"/>
                                            <p:tgtEl>
                                              <p:spTgt spid="14"/>
                                            </p:tgtEl>
                                          </p:cBhvr>
                                        </p:animEffect>
                                      </p:childTnLst>
                                    </p:cTn>
                                  </p:par>
                                </p:childTnLst>
                              </p:cTn>
                            </p:par>
                          </p:childTnLst>
                        </p:cTn>
                      </p:par>
                    </p:childTnLst>
                  </p:cTn>
                  <p:nextCondLst>
                    <p:cond evt="onMediaBookmark" delay="0">
                      <p:tgtEl>
                        <p14:bmkTgt spid="3" bmkName="Gordie Case Study Slide 100:00:50.0"/>
                      </p:tgtEl>
                    </p:cond>
                  </p:nextCondLst>
                </p:seq>
                <p:seq concurrent="1" nextAc="seek">
                  <p:cTn id="122" restart="whenNotActive" fill="hold" evtFilter="cancelBubble" nodeType="interactiveSeq">
                    <p:stCondLst>
                      <p:cond evt="onMediaBookmark" delay="0">
                        <p:tgtEl>
                          <p14:bmkTgt spid="3" bmkName="Gordie Case Study Slide 100:00:55.8"/>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1" nodeType="withEffect">
                                      <p:stCondLst>
                                        <p:cond delay="0"/>
                                      </p:stCondLst>
                                      <p:childTnLst>
                                        <p:animEffect transition="out" filter="fade">
                                          <p:cBhvr>
                                            <p:cTn id="126" dur="200"/>
                                            <p:tgtEl>
                                              <p:spTgt spid="14"/>
                                            </p:tgtEl>
                                          </p:cBhvr>
                                        </p:animEffect>
                                        <p:set>
                                          <p:cBhvr>
                                            <p:cTn id="127"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100:00:55.8"/>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bsite&#10;&#10;Description automatically generated with low confidence">
            <a:extLst>
              <a:ext uri="{FF2B5EF4-FFF2-40B4-BE49-F238E27FC236}">
                <a16:creationId xmlns:a16="http://schemas.microsoft.com/office/drawing/2014/main" id="{3969AE72-5E11-FDBB-9055-8A6856A3220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Gordie Case Study Slide 2">
            <a:hlinkClick r:id="" action="ppaction://media"/>
            <a:extLst>
              <a:ext uri="{FF2B5EF4-FFF2-40B4-BE49-F238E27FC236}">
                <a16:creationId xmlns:a16="http://schemas.microsoft.com/office/drawing/2014/main" id="{78C0FC66-F5B4-43BE-99F4-B6AAE36FE4E0}"/>
              </a:ext>
            </a:extLst>
          </p:cNvPr>
          <p:cNvPicPr>
            <a:picLocks noChangeAspect="1"/>
          </p:cNvPicPr>
          <p:nvPr>
            <a:audioFile r:link="rId2"/>
            <p:custDataLst>
              <p:tags r:id="rId3"/>
            </p:custDataLst>
            <p:extLst>
              <p:ext uri="{DAA4B4D4-6D71-4841-9C94-3DE7FCFB9230}">
                <p14:media xmlns:p14="http://schemas.microsoft.com/office/powerpoint/2010/main" r:embed="rId1">
                  <p14:bmkLst>
                    <p14:bmk name="Gordie Case Study Slide 200:00:00.7" time="720"/>
                    <p14:bmk name="Gordie Case Study Slide 200:00:07.8" time="7800"/>
                    <p14:bmk name="Gordie Case Study Slide 200:00:08.0" time="8060"/>
                    <p14:bmk name="Gordie Case Study Slide 200:00:13.4" time="13400"/>
                    <p14:bmk name="Gordie Case Study Slide 200:00:13.7" time="13727"/>
                    <p14:bmk name="Gordie Case Study Slide 200:00:19.7" time="19700"/>
                    <p14:bmk name="Gordie Case Study Slide 200:00:20.1" time="20117"/>
                    <p14:bmk name="Gordie Case Study Slide 200:00:28.0" time="28000"/>
                    <p14:bmk name="Gordie Case Study Slide 200:00:28.1" time="28177"/>
                    <p14:bmk name="Gordie Case Study Slide 200:00:33.0" time="33000"/>
                    <p14:bmk name="Gordie Case Study Slide 200:00:33.1" time="33177"/>
                    <p14:bmk name="Gordie Case Study Slide 200:00:38.2" time="38200"/>
                    <p14:bmk name="Gordie Case Study Slide 200:00:38.5" time="38531"/>
                    <p14:bmk name="Gordie Case Study Slide 200:00:40.2" time="40200"/>
                    <p14:bmk name="Gordie Case Study Slide 200:00:40.4" time="40491"/>
                    <p14:bmk name="Gordie Case Study Slide 200:00:45.8" time="45800"/>
                    <p14:bmk name="Gordie Case Study Slide 200:00:46.0" time="46011"/>
                    <p14:bmk name="Gordie Case Study Slide 200:00:50.1" time="50100"/>
                    <p14:bmk name="Gordie Case Study Slide 200:00:50.3" time="50381"/>
                    <p14:bmk name="Gordie Case Study Slide 200:00:56.5" time="56500"/>
                    <p14:bmk name="Gordie Case Study Slide 200:00:56.7" time="56761"/>
                    <p14:bmk name="Gordie Case Study Slide 200:01:03.0" time="63000"/>
                    <p14:bmk name="Gordie Case Study Slide 200:01:03.1" time="63100"/>
                    <p14:bmk name="Gordie Case Study Slide 200:01:09.1" time="69100"/>
                    <p14:bmk name="Gordie Case Study Slide 200:01:09.3" time="69331"/>
                    <p14:bmk name="Gordie Case Study Slide 200:01:14.4" time="74400"/>
                    <p14:bmk name="Gordie Case Study Slide 200:01:14.7" time="74771"/>
                    <p14:bmk name="Gordie Case Study Slide 200:01:21.0" time="81000"/>
                    <p14:bmk name="Gordie Case Study Slide 200:01:21.2" time="81201"/>
                    <p14:bmk name="Gordie Case Study Slide 200:01:27.0" time="87000"/>
                    <p14:bmk name="Gordie Case Study Slide 200:01:27.1" time="87151"/>
                    <p14:bmk name="Gordie Case Study Slide 200:01:31.0" time="91000"/>
                  </p14:bmkLst>
                </p14:media>
              </p:ext>
            </p:extLst>
          </p:nvPr>
        </p:nvPicPr>
        <p:blipFill>
          <a:blip r:embed="rId23"/>
          <a:stretch>
            <a:fillRect/>
          </a:stretch>
        </p:blipFill>
        <p:spPr>
          <a:xfrm>
            <a:off x="247374" y="6207539"/>
            <a:ext cx="406400" cy="406400"/>
          </a:xfrm>
          <a:prstGeom prst="rect">
            <a:avLst/>
          </a:prstGeom>
        </p:spPr>
      </p:pic>
      <p:sp>
        <p:nvSpPr>
          <p:cNvPr id="4" name="Gordie Case Study Slide 2Thatevening,Gordie00:00:00.7-00:00:07.8">
            <a:extLst>
              <a:ext uri="{FF2B5EF4-FFF2-40B4-BE49-F238E27FC236}">
                <a16:creationId xmlns:a16="http://schemas.microsoft.com/office/drawing/2014/main" id="{6C196134-474C-41ED-80B0-D237254D0EF6}"/>
              </a:ext>
            </a:extLst>
          </p:cNvPr>
          <p:cNvSpPr txBox="1"/>
          <p:nvPr>
            <p:custDataLst>
              <p:tags r:id="rId4"/>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That evening, Gordie and 26 other fraternity pledges, dressed in coats and ties for bid night,</a:t>
            </a:r>
          </a:p>
        </p:txBody>
      </p:sp>
      <p:sp>
        <p:nvSpPr>
          <p:cNvPr id="6" name="Gordie Case Study Slide 2wereblindfoldedand00:00:08.0-00:00:13.4">
            <a:extLst>
              <a:ext uri="{FF2B5EF4-FFF2-40B4-BE49-F238E27FC236}">
                <a16:creationId xmlns:a16="http://schemas.microsoft.com/office/drawing/2014/main" id="{FBAC591E-6FDB-4D4F-A5BC-856A6FDD7853}"/>
              </a:ext>
            </a:extLst>
          </p:cNvPr>
          <p:cNvSpPr txBox="1"/>
          <p:nvPr>
            <p:custDataLst>
              <p:tags r:id="rId5"/>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were blindfolded and taken to the woods far from campus to meet with fraternity alumni.</a:t>
            </a:r>
          </a:p>
        </p:txBody>
      </p:sp>
      <p:sp>
        <p:nvSpPr>
          <p:cNvPr id="7" name="Gordie Case Study Slide 2Thepledgeswere00:00:13.7-00:00:19.7">
            <a:extLst>
              <a:ext uri="{FF2B5EF4-FFF2-40B4-BE49-F238E27FC236}">
                <a16:creationId xmlns:a16="http://schemas.microsoft.com/office/drawing/2014/main" id="{67144B7F-8C29-44B3-9193-A31673852513}"/>
              </a:ext>
            </a:extLst>
          </p:cNvPr>
          <p:cNvSpPr txBox="1"/>
          <p:nvPr>
            <p:custDataLst>
              <p:tags r:id="rId6"/>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The pledges were given four handles of whiskey and six bottles of wine to drink around a bonfire.</a:t>
            </a:r>
          </a:p>
        </p:txBody>
      </p:sp>
      <p:sp>
        <p:nvSpPr>
          <p:cNvPr id="8" name="Gordie Case Study Slide 2Thepledgeswere00:00:20.1-00:00:28.0">
            <a:extLst>
              <a:ext uri="{FF2B5EF4-FFF2-40B4-BE49-F238E27FC236}">
                <a16:creationId xmlns:a16="http://schemas.microsoft.com/office/drawing/2014/main" id="{9B2E661D-1487-4A2B-9CA6-2AEBBFB551F7}"/>
              </a:ext>
            </a:extLst>
          </p:cNvPr>
          <p:cNvSpPr txBox="1"/>
          <p:nvPr>
            <p:custDataLst>
              <p:tags r:id="rId7"/>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The pledges were told they needed to finish the alcohol before their ride back to the fraternity house left in 30 minutes.</a:t>
            </a:r>
          </a:p>
        </p:txBody>
      </p:sp>
      <p:sp>
        <p:nvSpPr>
          <p:cNvPr id="9" name="Gordie Case Study Slide 2Whenthegroup00:00:28.1-00:00:33.0">
            <a:extLst>
              <a:ext uri="{FF2B5EF4-FFF2-40B4-BE49-F238E27FC236}">
                <a16:creationId xmlns:a16="http://schemas.microsoft.com/office/drawing/2014/main" id="{D8CD5894-D7A8-4E79-BE5F-DC26B1533C17}"/>
              </a:ext>
            </a:extLst>
          </p:cNvPr>
          <p:cNvSpPr txBox="1"/>
          <p:nvPr>
            <p:custDataLst>
              <p:tags r:id="rId8"/>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When the group returned to the fraternity house, Gordie was visibly drunk</a:t>
            </a:r>
          </a:p>
        </p:txBody>
      </p:sp>
      <p:sp>
        <p:nvSpPr>
          <p:cNvPr id="10" name="Gordie Case Study Slide 2andwasplaced00:00:33.1-00:00:38.2">
            <a:extLst>
              <a:ext uri="{FF2B5EF4-FFF2-40B4-BE49-F238E27FC236}">
                <a16:creationId xmlns:a16="http://schemas.microsoft.com/office/drawing/2014/main" id="{2F81F954-BAE6-4CA8-96A2-2633B28FF339}"/>
              </a:ext>
            </a:extLst>
          </p:cNvPr>
          <p:cNvSpPr txBox="1"/>
          <p:nvPr>
            <p:custDataLst>
              <p:tags r:id="rId9"/>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and was placed on a couch to "sleep it off," with a bucket in case he threw up.</a:t>
            </a:r>
          </a:p>
        </p:txBody>
      </p:sp>
      <p:sp>
        <p:nvSpPr>
          <p:cNvPr id="11" name="Gordie Case Study Slide 2Itwas1100:00:38.5-00:00:40.2">
            <a:extLst>
              <a:ext uri="{FF2B5EF4-FFF2-40B4-BE49-F238E27FC236}">
                <a16:creationId xmlns:a16="http://schemas.microsoft.com/office/drawing/2014/main" id="{E263BDE9-78EB-4402-844A-93597712D4A1}"/>
              </a:ext>
            </a:extLst>
          </p:cNvPr>
          <p:cNvSpPr txBox="1"/>
          <p:nvPr>
            <p:custDataLst>
              <p:tags r:id="rId10"/>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It was 11 PM.</a:t>
            </a:r>
          </a:p>
        </p:txBody>
      </p:sp>
      <p:sp>
        <p:nvSpPr>
          <p:cNvPr id="12" name="Gordie Case Study Slide 2Fraternitybrothersand00:00:40.4-00:00:45.8">
            <a:extLst>
              <a:ext uri="{FF2B5EF4-FFF2-40B4-BE49-F238E27FC236}">
                <a16:creationId xmlns:a16="http://schemas.microsoft.com/office/drawing/2014/main" id="{EC19403A-92A9-43F0-B90A-67CC6CB9C1BE}"/>
              </a:ext>
            </a:extLst>
          </p:cNvPr>
          <p:cNvSpPr txBox="1"/>
          <p:nvPr>
            <p:custDataLst>
              <p:tags r:id="rId11"/>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Fraternity brothers and pledges wrote all over his body with permanent markers --</a:t>
            </a:r>
          </a:p>
        </p:txBody>
      </p:sp>
      <p:sp>
        <p:nvSpPr>
          <p:cNvPr id="13" name="Gordie Case Study Slide 2afraternityritual00:00:46.0-00:00:50.1">
            <a:extLst>
              <a:ext uri="{FF2B5EF4-FFF2-40B4-BE49-F238E27FC236}">
                <a16:creationId xmlns:a16="http://schemas.microsoft.com/office/drawing/2014/main" id="{330D2219-D071-4924-BE67-EEB11B5D9FD1}"/>
              </a:ext>
            </a:extLst>
          </p:cNvPr>
          <p:cNvSpPr txBox="1"/>
          <p:nvPr>
            <p:custDataLst>
              <p:tags r:id="rId12"/>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a fraternity ritual meant to embarrass brothers who pass out.</a:t>
            </a:r>
          </a:p>
        </p:txBody>
      </p:sp>
      <p:sp>
        <p:nvSpPr>
          <p:cNvPr id="14" name="Gordie Case Study Slide 2Afellowpledge00:00:50.3-00:00:56.5">
            <a:extLst>
              <a:ext uri="{FF2B5EF4-FFF2-40B4-BE49-F238E27FC236}">
                <a16:creationId xmlns:a16="http://schemas.microsoft.com/office/drawing/2014/main" id="{C3827F39-1B60-4D91-85B2-79B18F7963BB}"/>
              </a:ext>
            </a:extLst>
          </p:cNvPr>
          <p:cNvSpPr txBox="1"/>
          <p:nvPr>
            <p:custDataLst>
              <p:tags r:id="rId13"/>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A fellow pledge (who had thrown up multiple times from drinking too much alcohol during the event)</a:t>
            </a:r>
          </a:p>
        </p:txBody>
      </p:sp>
      <p:sp>
        <p:nvSpPr>
          <p:cNvPr id="15" name="Gordie Case Study Slide 2checkedonGordie00:00:56.7-00:01:03.0">
            <a:extLst>
              <a:ext uri="{FF2B5EF4-FFF2-40B4-BE49-F238E27FC236}">
                <a16:creationId xmlns:a16="http://schemas.microsoft.com/office/drawing/2014/main" id="{AC948EB5-E87A-400D-A73C-2768495EBFDB}"/>
              </a:ext>
            </a:extLst>
          </p:cNvPr>
          <p:cNvSpPr txBox="1"/>
          <p:nvPr>
            <p:custDataLst>
              <p:tags r:id="rId14"/>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checked on Gordie around 4 AM before leaving the fraternity house to walk back to their dorm.</a:t>
            </a:r>
          </a:p>
        </p:txBody>
      </p:sp>
      <p:sp>
        <p:nvSpPr>
          <p:cNvPr id="16" name="Gordie Case Study Slide 2HeheardGordie00:01:03.1-00:01:09.1">
            <a:extLst>
              <a:ext uri="{FF2B5EF4-FFF2-40B4-BE49-F238E27FC236}">
                <a16:creationId xmlns:a16="http://schemas.microsoft.com/office/drawing/2014/main" id="{06A65B90-63B4-461F-9977-9C2BA21F0626}"/>
              </a:ext>
            </a:extLst>
          </p:cNvPr>
          <p:cNvSpPr txBox="1"/>
          <p:nvPr>
            <p:custDataLst>
              <p:tags r:id="rId15"/>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He heard Gordie snoring loudly, assumed Gordie was okay, and left.</a:t>
            </a:r>
          </a:p>
        </p:txBody>
      </p:sp>
      <p:sp>
        <p:nvSpPr>
          <p:cNvPr id="17" name="Gordie Case Study Slide 2Whenthebrothers00:01:09.3-00:01:14.4">
            <a:extLst>
              <a:ext uri="{FF2B5EF4-FFF2-40B4-BE49-F238E27FC236}">
                <a16:creationId xmlns:a16="http://schemas.microsoft.com/office/drawing/2014/main" id="{FE80F0EF-4BB9-48B4-8478-514B0B7A2A44}"/>
              </a:ext>
            </a:extLst>
          </p:cNvPr>
          <p:cNvSpPr txBox="1"/>
          <p:nvPr>
            <p:custDataLst>
              <p:tags r:id="rId16"/>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When the brothers next checked on Gordie at 9 AM, he was already gone.</a:t>
            </a:r>
          </a:p>
        </p:txBody>
      </p:sp>
      <p:sp>
        <p:nvSpPr>
          <p:cNvPr id="18" name="Gordie Case Study Slide 2Hewasface00:01:14.7-00:01:21.0">
            <a:extLst>
              <a:ext uri="{FF2B5EF4-FFF2-40B4-BE49-F238E27FC236}">
                <a16:creationId xmlns:a16="http://schemas.microsoft.com/office/drawing/2014/main" id="{602E1A23-E4F1-40C9-A9B7-2BE35A0A6700}"/>
              </a:ext>
            </a:extLst>
          </p:cNvPr>
          <p:cNvSpPr txBox="1"/>
          <p:nvPr>
            <p:custDataLst>
              <p:tags r:id="rId17"/>
            </p:custDataLst>
          </p:nvPr>
        </p:nvSpPr>
        <p:spPr>
          <a:xfrm>
            <a:off x="0" y="5943600"/>
            <a:ext cx="12192000" cy="9144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He was face down on the floor next to the couch. He wasn't breathing. His face was blue.</a:t>
            </a:r>
          </a:p>
        </p:txBody>
      </p:sp>
      <p:sp>
        <p:nvSpPr>
          <p:cNvPr id="19" name="Gordie Case Study Slide 2Hisbloodalcohol00:01:21.2-00:01:27.0">
            <a:extLst>
              <a:ext uri="{FF2B5EF4-FFF2-40B4-BE49-F238E27FC236}">
                <a16:creationId xmlns:a16="http://schemas.microsoft.com/office/drawing/2014/main" id="{FF34B106-4AE5-4516-A70D-A397408406FC}"/>
              </a:ext>
            </a:extLst>
          </p:cNvPr>
          <p:cNvSpPr txBox="1"/>
          <p:nvPr>
            <p:custDataLst>
              <p:tags r:id="rId18"/>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His blood alcohol content, or BAC, was five times the legal limit.</a:t>
            </a:r>
          </a:p>
        </p:txBody>
      </p:sp>
      <p:sp>
        <p:nvSpPr>
          <p:cNvPr id="20" name="Gordie Case Study Slide 2Noonecalled00:01:27.1-00:01:31.0">
            <a:extLst>
              <a:ext uri="{FF2B5EF4-FFF2-40B4-BE49-F238E27FC236}">
                <a16:creationId xmlns:a16="http://schemas.microsoft.com/office/drawing/2014/main" id="{F7F8E1E1-C0CE-4815-A267-E22B6D434C69}"/>
              </a:ext>
            </a:extLst>
          </p:cNvPr>
          <p:cNvSpPr txBox="1"/>
          <p:nvPr>
            <p:custDataLst>
              <p:tags r:id="rId19"/>
            </p:custDataLst>
          </p:nvPr>
        </p:nvSpPr>
        <p:spPr>
          <a:xfrm>
            <a:off x="0" y="6400800"/>
            <a:ext cx="12192000" cy="457200"/>
          </a:xfrm>
          <a:prstGeom prst="rect">
            <a:avLst/>
          </a:prstGeom>
          <a:solidFill>
            <a:srgbClr val="000000">
              <a:alpha val="70000"/>
            </a:srgbClr>
          </a:solidFill>
        </p:spPr>
        <p:txBody>
          <a:bodyPr vert="horz" tIns="0" bIns="0" rtlCol="0">
            <a:noAutofit/>
          </a:bodyPr>
          <a:lstStyle/>
          <a:p>
            <a:pPr defTabSz="609630"/>
            <a:r>
              <a:rPr lang="en-US" sz="3000">
                <a:solidFill>
                  <a:srgbClr val="FFFFFF"/>
                </a:solidFill>
                <a:latin typeface="Calibri" panose="020F0502020204030204" pitchFamily="34" charset="0"/>
              </a:rPr>
              <a:t>No one called for help until it was too late.</a:t>
            </a:r>
          </a:p>
        </p:txBody>
      </p:sp>
    </p:spTree>
    <p:extLst>
      <p:ext uri="{BB962C8B-B14F-4D97-AF65-F5344CB8AC3E}">
        <p14:creationId xmlns:p14="http://schemas.microsoft.com/office/powerpoint/2010/main" val="115475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MediaBookmark" delay="0">
                        <p:tgtEl>
                          <p14:bmkTgt spid="3" bmkName="Gordie Case Study Slide 200:00:08.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
                                            <p:tgtEl>
                                              <p:spTgt spid="6"/>
                                            </p:tgtEl>
                                          </p:cBhvr>
                                        </p:animEffect>
                                      </p:childTnLst>
                                    </p:cTn>
                                  </p:par>
                                </p:childTnLst>
                              </p:cTn>
                            </p:par>
                          </p:childTnLst>
                        </p:cTn>
                      </p:par>
                    </p:childTnLst>
                  </p:cTn>
                  <p:nextCondLst>
                    <p:cond evt="onMediaBookmark" delay="0">
                      <p:tgtEl>
                        <p14:bmkTgt spid="3" bmkName="Gordie Case Study Slide 200:00:08.0"/>
                      </p:tgtEl>
                    </p:cond>
                  </p:nextCondLst>
                </p:seq>
                <p:seq concurrent="1" nextAc="seek">
                  <p:cTn id="14" restart="whenNotActive" fill="hold" evtFilter="cancelBubble" nodeType="interactiveSeq">
                    <p:stCondLst>
                      <p:cond evt="onMediaBookmark" delay="0">
                        <p:tgtEl>
                          <p14:bmkTgt spid="3" bmkName="Gordie Case Study Slide 200:00:1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withEffect">
                                      <p:stCondLst>
                                        <p:cond delay="0"/>
                                      </p:stCondLst>
                                      <p:childTnLst>
                                        <p:animEffect transition="out" filter="fade">
                                          <p:cBhvr>
                                            <p:cTn id="18" dur="200"/>
                                            <p:tgtEl>
                                              <p:spTgt spid="6"/>
                                            </p:tgtEl>
                                          </p:cBhvr>
                                        </p:animEffect>
                                        <p:set>
                                          <p:cBhvr>
                                            <p:cTn id="19"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13.4"/>
                      </p:tgtEl>
                    </p:cond>
                  </p:nextCondLst>
                </p:seq>
                <p:seq concurrent="1" nextAc="seek">
                  <p:cTn id="20" restart="whenNotActive" fill="hold" evtFilter="cancelBubble" nodeType="interactiveSeq">
                    <p:stCondLst>
                      <p:cond evt="onMediaBookmark" delay="0">
                        <p:tgtEl>
                          <p14:bmkTgt spid="3" bmkName="Gordie Case Study Slide 200:00:13.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
                                            <p:tgtEl>
                                              <p:spTgt spid="7"/>
                                            </p:tgtEl>
                                          </p:cBhvr>
                                        </p:animEffect>
                                      </p:childTnLst>
                                    </p:cTn>
                                  </p:par>
                                </p:childTnLst>
                              </p:cTn>
                            </p:par>
                          </p:childTnLst>
                        </p:cTn>
                      </p:par>
                    </p:childTnLst>
                  </p:cTn>
                  <p:nextCondLst>
                    <p:cond evt="onMediaBookmark" delay="0">
                      <p:tgtEl>
                        <p14:bmkTgt spid="3" bmkName="Gordie Case Study Slide 200:00:13.7"/>
                      </p:tgtEl>
                    </p:cond>
                  </p:nextCondLst>
                </p:seq>
                <p:seq concurrent="1" nextAc="seek">
                  <p:cTn id="26" restart="whenNotActive" fill="hold" evtFilter="cancelBubble" nodeType="interactiveSeq">
                    <p:stCondLst>
                      <p:cond evt="onMediaBookmark" delay="0">
                        <p:tgtEl>
                          <p14:bmkTgt spid="3" bmkName="Gordie Case Study Slide 200:00:19.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1" nodeType="withEffect">
                                      <p:stCondLst>
                                        <p:cond delay="0"/>
                                      </p:stCondLst>
                                      <p:childTnLst>
                                        <p:animEffect transition="out" filter="fade">
                                          <p:cBhvr>
                                            <p:cTn id="30" dur="200"/>
                                            <p:tgtEl>
                                              <p:spTgt spid="7"/>
                                            </p:tgtEl>
                                          </p:cBhvr>
                                        </p:animEffect>
                                        <p:set>
                                          <p:cBhvr>
                                            <p:cTn id="31"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19.7"/>
                      </p:tgtEl>
                    </p:cond>
                  </p:nextCondLst>
                </p:seq>
                <p:seq concurrent="1" nextAc="seek">
                  <p:cTn id="32" restart="whenNotActive" fill="hold" evtFilter="cancelBubble" nodeType="interactiveSeq">
                    <p:stCondLst>
                      <p:cond evt="onMediaBookmark" delay="0">
                        <p:tgtEl>
                          <p14:bmkTgt spid="3" bmkName="Gordie Case Study Slide 200:00:20.1"/>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
                                            <p:tgtEl>
                                              <p:spTgt spid="8"/>
                                            </p:tgtEl>
                                          </p:cBhvr>
                                        </p:animEffect>
                                      </p:childTnLst>
                                    </p:cTn>
                                  </p:par>
                                </p:childTnLst>
                              </p:cTn>
                            </p:par>
                          </p:childTnLst>
                        </p:cTn>
                      </p:par>
                    </p:childTnLst>
                  </p:cTn>
                  <p:nextCondLst>
                    <p:cond evt="onMediaBookmark" delay="0">
                      <p:tgtEl>
                        <p14:bmkTgt spid="3" bmkName="Gordie Case Study Slide 200:00:20.1"/>
                      </p:tgtEl>
                    </p:cond>
                  </p:nextCondLst>
                </p:seq>
                <p:seq concurrent="1" nextAc="seek">
                  <p:cTn id="38" restart="whenNotActive" fill="hold" evtFilter="cancelBubble" nodeType="interactiveSeq">
                    <p:stCondLst>
                      <p:cond evt="onMediaBookmark" delay="0">
                        <p:tgtEl>
                          <p14:bmkTgt spid="3" bmkName="Gordie Case Study Slide 200:00:28.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withEffect">
                                      <p:stCondLst>
                                        <p:cond delay="0"/>
                                      </p:stCondLst>
                                      <p:childTnLst>
                                        <p:animEffect transition="out" filter="fade">
                                          <p:cBhvr>
                                            <p:cTn id="42" dur="200"/>
                                            <p:tgtEl>
                                              <p:spTgt spid="8"/>
                                            </p:tgtEl>
                                          </p:cBhvr>
                                        </p:animEffect>
                                        <p:set>
                                          <p:cBhvr>
                                            <p:cTn id="43"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28.0"/>
                      </p:tgtEl>
                    </p:cond>
                  </p:nextCondLst>
                </p:seq>
                <p:seq concurrent="1" nextAc="seek">
                  <p:cTn id="44" restart="whenNotActive" fill="hold" evtFilter="cancelBubble" nodeType="interactiveSeq">
                    <p:stCondLst>
                      <p:cond evt="onMediaBookmark" delay="0">
                        <p:tgtEl>
                          <p14:bmkTgt spid="3" bmkName="Gordie Case Study Slide 200:00:28.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
                                            <p:tgtEl>
                                              <p:spTgt spid="9"/>
                                            </p:tgtEl>
                                          </p:cBhvr>
                                        </p:animEffect>
                                      </p:childTnLst>
                                    </p:cTn>
                                  </p:par>
                                </p:childTnLst>
                              </p:cTn>
                            </p:par>
                          </p:childTnLst>
                        </p:cTn>
                      </p:par>
                    </p:childTnLst>
                  </p:cTn>
                  <p:nextCondLst>
                    <p:cond evt="onMediaBookmark" delay="0">
                      <p:tgtEl>
                        <p14:bmkTgt spid="3" bmkName="Gordie Case Study Slide 200:00:28.1"/>
                      </p:tgtEl>
                    </p:cond>
                  </p:nextCondLst>
                </p:seq>
                <p:seq concurrent="1" nextAc="seek">
                  <p:cTn id="50" restart="whenNotActive" fill="hold" evtFilter="cancelBubble" nodeType="interactiveSeq">
                    <p:stCondLst>
                      <p:cond evt="onMediaBookmark" delay="0">
                        <p:tgtEl>
                          <p14:bmkTgt spid="3" bmkName="Gordie Case Study Slide 200:00:33.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1" nodeType="withEffect">
                                      <p:stCondLst>
                                        <p:cond delay="0"/>
                                      </p:stCondLst>
                                      <p:childTnLst>
                                        <p:animEffect transition="out" filter="fade">
                                          <p:cBhvr>
                                            <p:cTn id="54" dur="200"/>
                                            <p:tgtEl>
                                              <p:spTgt spid="9"/>
                                            </p:tgtEl>
                                          </p:cBhvr>
                                        </p:animEffect>
                                        <p:set>
                                          <p:cBhvr>
                                            <p:cTn id="55"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33.0"/>
                      </p:tgtEl>
                    </p:cond>
                  </p:nextCondLst>
                </p:seq>
                <p:seq concurrent="1" nextAc="seek">
                  <p:cTn id="56" restart="whenNotActive" fill="hold" evtFilter="cancelBubble" nodeType="interactiveSeq">
                    <p:stCondLst>
                      <p:cond evt="onMediaBookmark" delay="0">
                        <p:tgtEl>
                          <p14:bmkTgt spid="3" bmkName="Gordie Case Study Slide 200:00:33.1"/>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200"/>
                                            <p:tgtEl>
                                              <p:spTgt spid="10"/>
                                            </p:tgtEl>
                                          </p:cBhvr>
                                        </p:animEffect>
                                      </p:childTnLst>
                                    </p:cTn>
                                  </p:par>
                                </p:childTnLst>
                              </p:cTn>
                            </p:par>
                          </p:childTnLst>
                        </p:cTn>
                      </p:par>
                    </p:childTnLst>
                  </p:cTn>
                  <p:nextCondLst>
                    <p:cond evt="onMediaBookmark" delay="0">
                      <p:tgtEl>
                        <p14:bmkTgt spid="3" bmkName="Gordie Case Study Slide 200:00:33.1"/>
                      </p:tgtEl>
                    </p:cond>
                  </p:nextCondLst>
                </p:seq>
                <p:seq concurrent="1" nextAc="seek">
                  <p:cTn id="62" restart="whenNotActive" fill="hold" evtFilter="cancelBubble" nodeType="interactiveSeq">
                    <p:stCondLst>
                      <p:cond evt="onMediaBookmark" delay="0">
                        <p:tgtEl>
                          <p14:bmkTgt spid="3" bmkName="Gordie Case Study Slide 200:00:38.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1" nodeType="withEffect">
                                      <p:stCondLst>
                                        <p:cond delay="0"/>
                                      </p:stCondLst>
                                      <p:childTnLst>
                                        <p:animEffect transition="out" filter="fade">
                                          <p:cBhvr>
                                            <p:cTn id="66" dur="200"/>
                                            <p:tgtEl>
                                              <p:spTgt spid="10"/>
                                            </p:tgtEl>
                                          </p:cBhvr>
                                        </p:animEffect>
                                        <p:set>
                                          <p:cBhvr>
                                            <p:cTn id="67"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38.2"/>
                      </p:tgtEl>
                    </p:cond>
                  </p:nextCondLst>
                </p:seq>
                <p:seq concurrent="1" nextAc="seek">
                  <p:cTn id="68" restart="whenNotActive" fill="hold" evtFilter="cancelBubble" nodeType="interactiveSeq">
                    <p:stCondLst>
                      <p:cond evt="onMediaBookmark" delay="0">
                        <p:tgtEl>
                          <p14:bmkTgt spid="3" bmkName="Gordie Case Study Slide 200:00:38.5"/>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200"/>
                                            <p:tgtEl>
                                              <p:spTgt spid="11"/>
                                            </p:tgtEl>
                                          </p:cBhvr>
                                        </p:animEffect>
                                      </p:childTnLst>
                                    </p:cTn>
                                  </p:par>
                                </p:childTnLst>
                              </p:cTn>
                            </p:par>
                          </p:childTnLst>
                        </p:cTn>
                      </p:par>
                    </p:childTnLst>
                  </p:cTn>
                  <p:nextCondLst>
                    <p:cond evt="onMediaBookmark" delay="0">
                      <p:tgtEl>
                        <p14:bmkTgt spid="3" bmkName="Gordie Case Study Slide 200:00:38.5"/>
                      </p:tgtEl>
                    </p:cond>
                  </p:nextCondLst>
                </p:seq>
                <p:seq concurrent="1" nextAc="seek">
                  <p:cTn id="74" restart="whenNotActive" fill="hold" evtFilter="cancelBubble" nodeType="interactiveSeq">
                    <p:stCondLst>
                      <p:cond evt="onMediaBookmark" delay="0">
                        <p:tgtEl>
                          <p14:bmkTgt spid="3" bmkName="Gordie Case Study Slide 200:00:40.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1" nodeType="withEffect">
                                      <p:stCondLst>
                                        <p:cond delay="0"/>
                                      </p:stCondLst>
                                      <p:childTnLst>
                                        <p:animEffect transition="out" filter="fade">
                                          <p:cBhvr>
                                            <p:cTn id="78" dur="200"/>
                                            <p:tgtEl>
                                              <p:spTgt spid="11"/>
                                            </p:tgtEl>
                                          </p:cBhvr>
                                        </p:animEffect>
                                        <p:set>
                                          <p:cBhvr>
                                            <p:cTn id="79"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40.2"/>
                      </p:tgtEl>
                    </p:cond>
                  </p:nextCondLst>
                </p:seq>
                <p:seq concurrent="1" nextAc="seek">
                  <p:cTn id="80" restart="whenNotActive" fill="hold" evtFilter="cancelBubble" nodeType="interactiveSeq">
                    <p:stCondLst>
                      <p:cond evt="onMediaBookmark" delay="0">
                        <p:tgtEl>
                          <p14:bmkTgt spid="3" bmkName="Gordie Case Study Slide 200:00:40.4"/>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200"/>
                                            <p:tgtEl>
                                              <p:spTgt spid="12"/>
                                            </p:tgtEl>
                                          </p:cBhvr>
                                        </p:animEffect>
                                      </p:childTnLst>
                                    </p:cTn>
                                  </p:par>
                                </p:childTnLst>
                              </p:cTn>
                            </p:par>
                          </p:childTnLst>
                        </p:cTn>
                      </p:par>
                    </p:childTnLst>
                  </p:cTn>
                  <p:nextCondLst>
                    <p:cond evt="onMediaBookmark" delay="0">
                      <p:tgtEl>
                        <p14:bmkTgt spid="3" bmkName="Gordie Case Study Slide 200:00:40.4"/>
                      </p:tgtEl>
                    </p:cond>
                  </p:nextCondLst>
                </p:seq>
                <p:seq concurrent="1" nextAc="seek">
                  <p:cTn id="86" restart="whenNotActive" fill="hold" evtFilter="cancelBubble" nodeType="interactiveSeq">
                    <p:stCondLst>
                      <p:cond evt="onMediaBookmark" delay="0">
                        <p:tgtEl>
                          <p14:bmkTgt spid="3" bmkName="Gordie Case Study Slide 200:00:45.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withEffect">
                                      <p:stCondLst>
                                        <p:cond delay="0"/>
                                      </p:stCondLst>
                                      <p:childTnLst>
                                        <p:animEffect transition="out" filter="fade">
                                          <p:cBhvr>
                                            <p:cTn id="90" dur="200"/>
                                            <p:tgtEl>
                                              <p:spTgt spid="12"/>
                                            </p:tgtEl>
                                          </p:cBhvr>
                                        </p:animEffect>
                                        <p:set>
                                          <p:cBhvr>
                                            <p:cTn id="91"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45.8"/>
                      </p:tgtEl>
                    </p:cond>
                  </p:nextCondLst>
                </p:seq>
                <p:seq concurrent="1" nextAc="seek">
                  <p:cTn id="92" restart="whenNotActive" fill="hold" evtFilter="cancelBubble" nodeType="interactiveSeq">
                    <p:stCondLst>
                      <p:cond evt="onMediaBookmark" delay="0">
                        <p:tgtEl>
                          <p14:bmkTgt spid="3" bmkName="Gordie Case Study Slide 200:00:46.0"/>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grpId="0"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fade">
                                          <p:cBhvr>
                                            <p:cTn id="97" dur="200"/>
                                            <p:tgtEl>
                                              <p:spTgt spid="13"/>
                                            </p:tgtEl>
                                          </p:cBhvr>
                                        </p:animEffect>
                                      </p:childTnLst>
                                    </p:cTn>
                                  </p:par>
                                </p:childTnLst>
                              </p:cTn>
                            </p:par>
                          </p:childTnLst>
                        </p:cTn>
                      </p:par>
                    </p:childTnLst>
                  </p:cTn>
                  <p:nextCondLst>
                    <p:cond evt="onMediaBookmark" delay="0">
                      <p:tgtEl>
                        <p14:bmkTgt spid="3" bmkName="Gordie Case Study Slide 200:00:46.0"/>
                      </p:tgtEl>
                    </p:cond>
                  </p:nextCondLst>
                </p:seq>
                <p:seq concurrent="1" nextAc="seek">
                  <p:cTn id="98" restart="whenNotActive" fill="hold" evtFilter="cancelBubble" nodeType="interactiveSeq">
                    <p:stCondLst>
                      <p:cond evt="onMediaBookmark" delay="0">
                        <p:tgtEl>
                          <p14:bmkTgt spid="3" bmkName="Gordie Case Study Slide 200:00:50.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withEffect">
                                      <p:stCondLst>
                                        <p:cond delay="0"/>
                                      </p:stCondLst>
                                      <p:childTnLst>
                                        <p:animEffect transition="out" filter="fade">
                                          <p:cBhvr>
                                            <p:cTn id="102" dur="200"/>
                                            <p:tgtEl>
                                              <p:spTgt spid="13"/>
                                            </p:tgtEl>
                                          </p:cBhvr>
                                        </p:animEffect>
                                        <p:set>
                                          <p:cBhvr>
                                            <p:cTn id="103"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50.1"/>
                      </p:tgtEl>
                    </p:cond>
                  </p:nextCondLst>
                </p:seq>
                <p:seq concurrent="1" nextAc="seek">
                  <p:cTn id="104" restart="whenNotActive" fill="hold" evtFilter="cancelBubble" nodeType="interactiveSeq">
                    <p:stCondLst>
                      <p:cond evt="onMediaBookmark" delay="0">
                        <p:tgtEl>
                          <p14:bmkTgt spid="3" bmkName="Gordie Case Study Slide 200:00:50.3"/>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grpId="0" nodeType="with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200"/>
                                            <p:tgtEl>
                                              <p:spTgt spid="14"/>
                                            </p:tgtEl>
                                          </p:cBhvr>
                                        </p:animEffect>
                                      </p:childTnLst>
                                    </p:cTn>
                                  </p:par>
                                </p:childTnLst>
                              </p:cTn>
                            </p:par>
                          </p:childTnLst>
                        </p:cTn>
                      </p:par>
                    </p:childTnLst>
                  </p:cTn>
                  <p:nextCondLst>
                    <p:cond evt="onMediaBookmark" delay="0">
                      <p:tgtEl>
                        <p14:bmkTgt spid="3" bmkName="Gordie Case Study Slide 200:00:50.3"/>
                      </p:tgtEl>
                    </p:cond>
                  </p:nextCondLst>
                </p:seq>
                <p:seq concurrent="1" nextAc="seek">
                  <p:cTn id="110" restart="whenNotActive" fill="hold" evtFilter="cancelBubble" nodeType="interactiveSeq">
                    <p:stCondLst>
                      <p:cond evt="onMediaBookmark" delay="0">
                        <p:tgtEl>
                          <p14:bmkTgt spid="3" bmkName="Gordie Case Study Slide 200:00:56.5"/>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1" nodeType="withEffect">
                                      <p:stCondLst>
                                        <p:cond delay="0"/>
                                      </p:stCondLst>
                                      <p:childTnLst>
                                        <p:animEffect transition="out" filter="fade">
                                          <p:cBhvr>
                                            <p:cTn id="114" dur="200"/>
                                            <p:tgtEl>
                                              <p:spTgt spid="14"/>
                                            </p:tgtEl>
                                          </p:cBhvr>
                                        </p:animEffect>
                                        <p:set>
                                          <p:cBhvr>
                                            <p:cTn id="115"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56.5"/>
                      </p:tgtEl>
                    </p:cond>
                  </p:nextCondLst>
                </p:seq>
                <p:seq concurrent="1" nextAc="seek">
                  <p:cTn id="116" restart="whenNotActive" fill="hold" evtFilter="cancelBubble" nodeType="interactiveSeq">
                    <p:stCondLst>
                      <p:cond evt="onMediaBookmark" delay="0">
                        <p:tgtEl>
                          <p14:bmkTgt spid="3" bmkName="Gordie Case Study Slide 200:00:56.7"/>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grpId="0" nodeType="withEffect">
                                      <p:stCondLst>
                                        <p:cond delay="0"/>
                                      </p:stCondLst>
                                      <p:childTnLst>
                                        <p:set>
                                          <p:cBhvr>
                                            <p:cTn id="120" dur="1" fill="hold">
                                              <p:stCondLst>
                                                <p:cond delay="0"/>
                                              </p:stCondLst>
                                            </p:cTn>
                                            <p:tgtEl>
                                              <p:spTgt spid="15"/>
                                            </p:tgtEl>
                                            <p:attrNameLst>
                                              <p:attrName>style.visibility</p:attrName>
                                            </p:attrNameLst>
                                          </p:cBhvr>
                                          <p:to>
                                            <p:strVal val="visible"/>
                                          </p:to>
                                        </p:set>
                                        <p:animEffect transition="in" filter="fade">
                                          <p:cBhvr>
                                            <p:cTn id="121" dur="200"/>
                                            <p:tgtEl>
                                              <p:spTgt spid="15"/>
                                            </p:tgtEl>
                                          </p:cBhvr>
                                        </p:animEffect>
                                      </p:childTnLst>
                                    </p:cTn>
                                  </p:par>
                                </p:childTnLst>
                              </p:cTn>
                            </p:par>
                          </p:childTnLst>
                        </p:cTn>
                      </p:par>
                    </p:childTnLst>
                  </p:cTn>
                  <p:nextCondLst>
                    <p:cond evt="onMediaBookmark" delay="0">
                      <p:tgtEl>
                        <p14:bmkTgt spid="3" bmkName="Gordie Case Study Slide 200:00:56.7"/>
                      </p:tgtEl>
                    </p:cond>
                  </p:nextCondLst>
                </p:seq>
                <p:seq concurrent="1" nextAc="seek">
                  <p:cTn id="122" restart="whenNotActive" fill="hold" evtFilter="cancelBubble" nodeType="interactiveSeq">
                    <p:stCondLst>
                      <p:cond evt="onMediaBookmark" delay="0">
                        <p:tgtEl>
                          <p14:bmkTgt spid="3" bmkName="Gordie Case Study Slide 200:01:03.0"/>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1" nodeType="withEffect">
                                      <p:stCondLst>
                                        <p:cond delay="0"/>
                                      </p:stCondLst>
                                      <p:childTnLst>
                                        <p:animEffect transition="out" filter="fade">
                                          <p:cBhvr>
                                            <p:cTn id="126" dur="200"/>
                                            <p:tgtEl>
                                              <p:spTgt spid="15"/>
                                            </p:tgtEl>
                                          </p:cBhvr>
                                        </p:animEffect>
                                        <p:set>
                                          <p:cBhvr>
                                            <p:cTn id="127"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1:03.0"/>
                      </p:tgtEl>
                    </p:cond>
                  </p:nextCondLst>
                </p:seq>
                <p:seq concurrent="1" nextAc="seek">
                  <p:cTn id="128" restart="whenNotActive" fill="hold" evtFilter="cancelBubble" nodeType="interactiveSeq">
                    <p:stCondLst>
                      <p:cond evt="onMediaBookmark" delay="0">
                        <p:tgtEl>
                          <p14:bmkTgt spid="3" bmkName="Gordie Case Study Slide 200:01:03.1"/>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grpId="0"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200"/>
                                            <p:tgtEl>
                                              <p:spTgt spid="16"/>
                                            </p:tgtEl>
                                          </p:cBhvr>
                                        </p:animEffect>
                                      </p:childTnLst>
                                    </p:cTn>
                                  </p:par>
                                </p:childTnLst>
                              </p:cTn>
                            </p:par>
                          </p:childTnLst>
                        </p:cTn>
                      </p:par>
                    </p:childTnLst>
                  </p:cTn>
                  <p:nextCondLst>
                    <p:cond evt="onMediaBookmark" delay="0">
                      <p:tgtEl>
                        <p14:bmkTgt spid="3" bmkName="Gordie Case Study Slide 200:01:03.1"/>
                      </p:tgtEl>
                    </p:cond>
                  </p:nextCondLst>
                </p:seq>
                <p:seq concurrent="1" nextAc="seek">
                  <p:cTn id="134" restart="whenNotActive" fill="hold" evtFilter="cancelBubble" nodeType="interactiveSeq">
                    <p:stCondLst>
                      <p:cond evt="onMediaBookmark" delay="0">
                        <p:tgtEl>
                          <p14:bmkTgt spid="3" bmkName="Gordie Case Study Slide 200:01:09.1"/>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1" nodeType="withEffect">
                                      <p:stCondLst>
                                        <p:cond delay="0"/>
                                      </p:stCondLst>
                                      <p:childTnLst>
                                        <p:animEffect transition="out" filter="fade">
                                          <p:cBhvr>
                                            <p:cTn id="138" dur="200"/>
                                            <p:tgtEl>
                                              <p:spTgt spid="16"/>
                                            </p:tgtEl>
                                          </p:cBhvr>
                                        </p:animEffect>
                                        <p:set>
                                          <p:cBhvr>
                                            <p:cTn id="139"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1:09.1"/>
                      </p:tgtEl>
                    </p:cond>
                  </p:nextCondLst>
                </p:seq>
                <p:seq concurrent="1" nextAc="seek">
                  <p:cTn id="140" restart="whenNotActive" fill="hold" evtFilter="cancelBubble" nodeType="interactiveSeq">
                    <p:stCondLst>
                      <p:cond evt="onMediaBookmark" delay="0">
                        <p:tgtEl>
                          <p14:bmkTgt spid="3" bmkName="Gordie Case Study Slide 200:01:09.3"/>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grpId="0" nodeType="withEffect">
                                      <p:stCondLst>
                                        <p:cond delay="0"/>
                                      </p:stCondLst>
                                      <p:childTnLst>
                                        <p:set>
                                          <p:cBhvr>
                                            <p:cTn id="144" dur="1" fill="hold">
                                              <p:stCondLst>
                                                <p:cond delay="0"/>
                                              </p:stCondLst>
                                            </p:cTn>
                                            <p:tgtEl>
                                              <p:spTgt spid="17"/>
                                            </p:tgtEl>
                                            <p:attrNameLst>
                                              <p:attrName>style.visibility</p:attrName>
                                            </p:attrNameLst>
                                          </p:cBhvr>
                                          <p:to>
                                            <p:strVal val="visible"/>
                                          </p:to>
                                        </p:set>
                                        <p:animEffect transition="in" filter="fade">
                                          <p:cBhvr>
                                            <p:cTn id="145" dur="200"/>
                                            <p:tgtEl>
                                              <p:spTgt spid="17"/>
                                            </p:tgtEl>
                                          </p:cBhvr>
                                        </p:animEffect>
                                      </p:childTnLst>
                                    </p:cTn>
                                  </p:par>
                                </p:childTnLst>
                              </p:cTn>
                            </p:par>
                          </p:childTnLst>
                        </p:cTn>
                      </p:par>
                    </p:childTnLst>
                  </p:cTn>
                  <p:nextCondLst>
                    <p:cond evt="onMediaBookmark" delay="0">
                      <p:tgtEl>
                        <p14:bmkTgt spid="3" bmkName="Gordie Case Study Slide 200:01:09.3"/>
                      </p:tgtEl>
                    </p:cond>
                  </p:nextCondLst>
                </p:seq>
                <p:seq concurrent="1" nextAc="seek">
                  <p:cTn id="146" restart="whenNotActive" fill="hold" evtFilter="cancelBubble" nodeType="interactiveSeq">
                    <p:stCondLst>
                      <p:cond evt="onMediaBookmark" delay="0">
                        <p:tgtEl>
                          <p14:bmkTgt spid="3" bmkName="Gordie Case Study Slide 200:01:14.4"/>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1" nodeType="withEffect">
                                      <p:stCondLst>
                                        <p:cond delay="0"/>
                                      </p:stCondLst>
                                      <p:childTnLst>
                                        <p:animEffect transition="out" filter="fade">
                                          <p:cBhvr>
                                            <p:cTn id="150" dur="200"/>
                                            <p:tgtEl>
                                              <p:spTgt spid="17"/>
                                            </p:tgtEl>
                                          </p:cBhvr>
                                        </p:animEffect>
                                        <p:set>
                                          <p:cBhvr>
                                            <p:cTn id="151"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1:14.4"/>
                      </p:tgtEl>
                    </p:cond>
                  </p:nextCondLst>
                </p:seq>
                <p:seq concurrent="1" nextAc="seek">
                  <p:cTn id="152" restart="whenNotActive" fill="hold" evtFilter="cancelBubble" nodeType="interactiveSeq">
                    <p:stCondLst>
                      <p:cond evt="onMediaBookmark" delay="0">
                        <p:tgtEl>
                          <p14:bmkTgt spid="3" bmkName="Gordie Case Study Slide 200:01:14.7"/>
                        </p:tgtEl>
                      </p:cond>
                    </p:stCondLst>
                    <p:endSync evt="end" delay="0">
                      <p:rtn val="all"/>
                    </p:endSync>
                    <p:childTnLst>
                      <p:par>
                        <p:cTn id="153" fill="hold">
                          <p:stCondLst>
                            <p:cond delay="0"/>
                          </p:stCondLst>
                          <p:childTnLst>
                            <p:par>
                              <p:cTn id="154" fill="hold">
                                <p:stCondLst>
                                  <p:cond delay="0"/>
                                </p:stCondLst>
                                <p:childTnLst>
                                  <p:par>
                                    <p:cTn id="155" presetID="10" presetClass="entr" presetSubtype="0" fill="hold" grpId="0" nodeType="withEffect">
                                      <p:stCondLst>
                                        <p:cond delay="0"/>
                                      </p:stCondLst>
                                      <p:childTnLst>
                                        <p:set>
                                          <p:cBhvr>
                                            <p:cTn id="156" dur="1" fill="hold">
                                              <p:stCondLst>
                                                <p:cond delay="0"/>
                                              </p:stCondLst>
                                            </p:cTn>
                                            <p:tgtEl>
                                              <p:spTgt spid="18"/>
                                            </p:tgtEl>
                                            <p:attrNameLst>
                                              <p:attrName>style.visibility</p:attrName>
                                            </p:attrNameLst>
                                          </p:cBhvr>
                                          <p:to>
                                            <p:strVal val="visible"/>
                                          </p:to>
                                        </p:set>
                                        <p:animEffect transition="in" filter="fade">
                                          <p:cBhvr>
                                            <p:cTn id="157" dur="200"/>
                                            <p:tgtEl>
                                              <p:spTgt spid="18"/>
                                            </p:tgtEl>
                                          </p:cBhvr>
                                        </p:animEffect>
                                      </p:childTnLst>
                                    </p:cTn>
                                  </p:par>
                                </p:childTnLst>
                              </p:cTn>
                            </p:par>
                          </p:childTnLst>
                        </p:cTn>
                      </p:par>
                    </p:childTnLst>
                  </p:cTn>
                  <p:nextCondLst>
                    <p:cond evt="onMediaBookmark" delay="0">
                      <p:tgtEl>
                        <p14:bmkTgt spid="3" bmkName="Gordie Case Study Slide 200:01:14.7"/>
                      </p:tgtEl>
                    </p:cond>
                  </p:nextCondLst>
                </p:seq>
                <p:seq concurrent="1" nextAc="seek">
                  <p:cTn id="158" restart="whenNotActive" fill="hold" evtFilter="cancelBubble" nodeType="interactiveSeq">
                    <p:stCondLst>
                      <p:cond evt="onMediaBookmark" delay="0">
                        <p:tgtEl>
                          <p14:bmkTgt spid="3" bmkName="Gordie Case Study Slide 200:01:21.0"/>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1" nodeType="withEffect">
                                      <p:stCondLst>
                                        <p:cond delay="0"/>
                                      </p:stCondLst>
                                      <p:childTnLst>
                                        <p:animEffect transition="out" filter="fade">
                                          <p:cBhvr>
                                            <p:cTn id="162" dur="200"/>
                                            <p:tgtEl>
                                              <p:spTgt spid="18"/>
                                            </p:tgtEl>
                                          </p:cBhvr>
                                        </p:animEffect>
                                        <p:set>
                                          <p:cBhvr>
                                            <p:cTn id="163"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1:21.0"/>
                      </p:tgtEl>
                    </p:cond>
                  </p:nextCondLst>
                </p:seq>
                <p:seq concurrent="1" nextAc="seek">
                  <p:cTn id="164" restart="whenNotActive" fill="hold" evtFilter="cancelBubble" nodeType="interactiveSeq">
                    <p:stCondLst>
                      <p:cond evt="onMediaBookmark" delay="0">
                        <p:tgtEl>
                          <p14:bmkTgt spid="3" bmkName="Gordie Case Study Slide 200:01:21.2"/>
                        </p:tgtEl>
                      </p:cond>
                    </p:stCondLst>
                    <p:endSync evt="end" delay="0">
                      <p:rtn val="all"/>
                    </p:endSync>
                    <p:childTnLst>
                      <p:par>
                        <p:cTn id="165" fill="hold">
                          <p:stCondLst>
                            <p:cond delay="0"/>
                          </p:stCondLst>
                          <p:childTnLst>
                            <p:par>
                              <p:cTn id="166" fill="hold">
                                <p:stCondLst>
                                  <p:cond delay="0"/>
                                </p:stCondLst>
                                <p:childTnLst>
                                  <p:par>
                                    <p:cTn id="167" presetID="10"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fade">
                                          <p:cBhvr>
                                            <p:cTn id="169" dur="200"/>
                                            <p:tgtEl>
                                              <p:spTgt spid="19"/>
                                            </p:tgtEl>
                                          </p:cBhvr>
                                        </p:animEffect>
                                      </p:childTnLst>
                                    </p:cTn>
                                  </p:par>
                                </p:childTnLst>
                              </p:cTn>
                            </p:par>
                          </p:childTnLst>
                        </p:cTn>
                      </p:par>
                    </p:childTnLst>
                  </p:cTn>
                  <p:nextCondLst>
                    <p:cond evt="onMediaBookmark" delay="0">
                      <p:tgtEl>
                        <p14:bmkTgt spid="3" bmkName="Gordie Case Study Slide 200:01:21.2"/>
                      </p:tgtEl>
                    </p:cond>
                  </p:nextCondLst>
                </p:seq>
                <p:seq concurrent="1" nextAc="seek">
                  <p:cTn id="170" restart="whenNotActive" fill="hold" evtFilter="cancelBubble" nodeType="interactiveSeq">
                    <p:stCondLst>
                      <p:cond evt="onMediaBookmark" delay="0">
                        <p:tgtEl>
                          <p14:bmkTgt spid="3" bmkName="Gordie Case Study Slide 200:01:27.0"/>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1" nodeType="withEffect">
                                      <p:stCondLst>
                                        <p:cond delay="0"/>
                                      </p:stCondLst>
                                      <p:childTnLst>
                                        <p:animEffect transition="out" filter="fade">
                                          <p:cBhvr>
                                            <p:cTn id="174" dur="200"/>
                                            <p:tgtEl>
                                              <p:spTgt spid="19"/>
                                            </p:tgtEl>
                                          </p:cBhvr>
                                        </p:animEffect>
                                        <p:set>
                                          <p:cBhvr>
                                            <p:cTn id="175"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1:27.0"/>
                      </p:tgtEl>
                    </p:cond>
                  </p:nextCondLst>
                </p:seq>
                <p:seq concurrent="1" nextAc="seek">
                  <p:cTn id="176" restart="whenNotActive" fill="hold" evtFilter="cancelBubble" nodeType="interactiveSeq">
                    <p:stCondLst>
                      <p:cond evt="onMediaBookmark" delay="0">
                        <p:tgtEl>
                          <p14:bmkTgt spid="3" bmkName="Gordie Case Study Slide 200:01:27.1"/>
                        </p:tgtEl>
                      </p:cond>
                    </p:stCondLst>
                    <p:endSync evt="end" delay="0">
                      <p:rtn val="all"/>
                    </p:endSync>
                    <p:childTnLst>
                      <p:par>
                        <p:cTn id="177" fill="hold">
                          <p:stCondLst>
                            <p:cond delay="0"/>
                          </p:stCondLst>
                          <p:childTnLst>
                            <p:par>
                              <p:cTn id="178" fill="hold">
                                <p:stCondLst>
                                  <p:cond delay="0"/>
                                </p:stCondLst>
                                <p:childTnLst>
                                  <p:par>
                                    <p:cTn id="179" presetID="10" presetClass="entr" presetSubtype="0" fill="hold" grpId="0" nodeType="withEffect">
                                      <p:stCondLst>
                                        <p:cond delay="0"/>
                                      </p:stCondLst>
                                      <p:childTnLst>
                                        <p:set>
                                          <p:cBhvr>
                                            <p:cTn id="180" dur="1" fill="hold">
                                              <p:stCondLst>
                                                <p:cond delay="0"/>
                                              </p:stCondLst>
                                            </p:cTn>
                                            <p:tgtEl>
                                              <p:spTgt spid="20"/>
                                            </p:tgtEl>
                                            <p:attrNameLst>
                                              <p:attrName>style.visibility</p:attrName>
                                            </p:attrNameLst>
                                          </p:cBhvr>
                                          <p:to>
                                            <p:strVal val="visible"/>
                                          </p:to>
                                        </p:set>
                                        <p:animEffect transition="in" filter="fade">
                                          <p:cBhvr>
                                            <p:cTn id="181" dur="200"/>
                                            <p:tgtEl>
                                              <p:spTgt spid="20"/>
                                            </p:tgtEl>
                                          </p:cBhvr>
                                        </p:animEffect>
                                      </p:childTnLst>
                                    </p:cTn>
                                  </p:par>
                                </p:childTnLst>
                              </p:cTn>
                            </p:par>
                          </p:childTnLst>
                        </p:cTn>
                      </p:par>
                    </p:childTnLst>
                  </p:cTn>
                  <p:nextCondLst>
                    <p:cond evt="onMediaBookmark" delay="0">
                      <p:tgtEl>
                        <p14:bmkTgt spid="3" bmkName="Gordie Case Study Slide 200:01:27.1"/>
                      </p:tgtEl>
                    </p:cond>
                  </p:nextCondLst>
                </p:seq>
                <p:seq concurrent="1" nextAc="seek">
                  <p:cTn id="182" restart="whenNotActive" fill="hold" evtFilter="cancelBubble" nodeType="interactiveSeq">
                    <p:stCondLst>
                      <p:cond evt="onMediaBookmark" delay="0">
                        <p:tgtEl>
                          <p14:bmkTgt spid="3" bmkName="Gordie Case Study Slide 200:01:31.0"/>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1" nodeType="withEffect">
                                      <p:stCondLst>
                                        <p:cond delay="0"/>
                                      </p:stCondLst>
                                      <p:childTnLst>
                                        <p:animEffect transition="out" filter="fade">
                                          <p:cBhvr>
                                            <p:cTn id="186" dur="200"/>
                                            <p:tgtEl>
                                              <p:spTgt spid="20"/>
                                            </p:tgtEl>
                                          </p:cBhvr>
                                        </p:animEffect>
                                        <p:set>
                                          <p:cBhvr>
                                            <p:cTn id="187"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1:31.0"/>
                      </p:tgtEl>
                    </p:cond>
                  </p:nextCondLst>
                </p:seq>
                <p:seq concurrent="1" nextAc="seek">
                  <p:cTn id="188" restart="whenNotActive" fill="hold" evtFilter="cancelBubble" nodeType="interactiveSeq">
                    <p:stCondLst>
                      <p:cond evt="onMediaBookmark" delay="0">
                        <p:tgtEl>
                          <p14:bmkTgt spid="3" bmkName="Gordie Case Study Slide 200:00:00.7"/>
                        </p:tgtEl>
                      </p:cond>
                    </p:stCondLst>
                    <p:endSync evt="end" delay="0">
                      <p:rtn val="all"/>
                    </p:endSync>
                    <p:childTnLst>
                      <p:par>
                        <p:cTn id="189" fill="hold">
                          <p:stCondLst>
                            <p:cond delay="0"/>
                          </p:stCondLst>
                          <p:childTnLst>
                            <p:par>
                              <p:cTn id="190" fill="hold">
                                <p:stCondLst>
                                  <p:cond delay="0"/>
                                </p:stCondLst>
                                <p:childTnLst>
                                  <p:par>
                                    <p:cTn id="191" presetID="10" presetClass="entr" presetSubtype="0" fill="hold" grpId="0" nodeType="withEffect">
                                      <p:stCondLst>
                                        <p:cond delay="0"/>
                                      </p:stCondLst>
                                      <p:childTnLst>
                                        <p:set>
                                          <p:cBhvr>
                                            <p:cTn id="192" dur="1" fill="hold">
                                              <p:stCondLst>
                                                <p:cond delay="0"/>
                                              </p:stCondLst>
                                            </p:cTn>
                                            <p:tgtEl>
                                              <p:spTgt spid="4"/>
                                            </p:tgtEl>
                                            <p:attrNameLst>
                                              <p:attrName>style.visibility</p:attrName>
                                            </p:attrNameLst>
                                          </p:cBhvr>
                                          <p:to>
                                            <p:strVal val="visible"/>
                                          </p:to>
                                        </p:set>
                                        <p:animEffect transition="in" filter="fade">
                                          <p:cBhvr>
                                            <p:cTn id="193" dur="200"/>
                                            <p:tgtEl>
                                              <p:spTgt spid="4"/>
                                            </p:tgtEl>
                                          </p:cBhvr>
                                        </p:animEffect>
                                      </p:childTnLst>
                                    </p:cTn>
                                  </p:par>
                                </p:childTnLst>
                              </p:cTn>
                            </p:par>
                          </p:childTnLst>
                        </p:cTn>
                      </p:par>
                    </p:childTnLst>
                  </p:cTn>
                  <p:nextCondLst>
                    <p:cond evt="onMediaBookmark" delay="0">
                      <p:tgtEl>
                        <p14:bmkTgt spid="3" bmkName="Gordie Case Study Slide 200:00:00.7"/>
                      </p:tgtEl>
                    </p:cond>
                  </p:nextCondLst>
                </p:seq>
                <p:seq concurrent="1" nextAc="seek">
                  <p:cTn id="194" restart="whenNotActive" fill="hold" evtFilter="cancelBubble" nodeType="interactiveSeq">
                    <p:stCondLst>
                      <p:cond evt="onMediaBookmark" delay="0">
                        <p:tgtEl>
                          <p14:bmkTgt spid="3" bmkName="Gordie Case Study Slide 200:00:07.8"/>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1" nodeType="withEffect">
                                      <p:stCondLst>
                                        <p:cond delay="0"/>
                                      </p:stCondLst>
                                      <p:childTnLst>
                                        <p:animEffect transition="out" filter="fade">
                                          <p:cBhvr>
                                            <p:cTn id="198" dur="200"/>
                                            <p:tgtEl>
                                              <p:spTgt spid="4"/>
                                            </p:tgtEl>
                                          </p:cBhvr>
                                        </p:animEffect>
                                        <p:set>
                                          <p:cBhvr>
                                            <p:cTn id="199"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3" bmkName="Gordie Case Study Slide 200:00:07.8"/>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6972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9345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1814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932"/>
        </a:solidFill>
        <a:effectLst/>
      </p:bgPr>
    </p:bg>
    <p:spTree>
      <p:nvGrpSpPr>
        <p:cNvPr id="1" name=""/>
        <p:cNvGrpSpPr/>
        <p:nvPr/>
      </p:nvGrpSpPr>
      <p:grpSpPr>
        <a:xfrm>
          <a:off x="0" y="0"/>
          <a:ext cx="0" cy="0"/>
          <a:chOff x="0" y="0"/>
          <a:chExt cx="0" cy="0"/>
        </a:xfrm>
      </p:grpSpPr>
      <p:grpSp>
        <p:nvGrpSpPr>
          <p:cNvPr id="2" name="Group 2"/>
          <p:cNvGrpSpPr/>
          <p:nvPr/>
        </p:nvGrpSpPr>
        <p:grpSpPr>
          <a:xfrm>
            <a:off x="3663" y="-69"/>
            <a:ext cx="2286000" cy="22860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000"/>
            </a:solidFill>
          </p:spPr>
        </p:sp>
      </p:grpSp>
      <p:grpSp>
        <p:nvGrpSpPr>
          <p:cNvPr id="4" name="Group 4"/>
          <p:cNvGrpSpPr/>
          <p:nvPr/>
        </p:nvGrpSpPr>
        <p:grpSpPr>
          <a:xfrm rot="-10800000">
            <a:off x="9902337" y="0"/>
            <a:ext cx="2289663" cy="2286000"/>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E69951"/>
            </a:solidFill>
          </p:spPr>
        </p:sp>
      </p:grpSp>
      <p:grpSp>
        <p:nvGrpSpPr>
          <p:cNvPr id="6" name="Group 6"/>
          <p:cNvGrpSpPr/>
          <p:nvPr/>
        </p:nvGrpSpPr>
        <p:grpSpPr>
          <a:xfrm rot="5400000">
            <a:off x="3663" y="4572000"/>
            <a:ext cx="2286000" cy="228600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69951"/>
            </a:solidFill>
          </p:spPr>
        </p:sp>
      </p:grpSp>
      <p:pic>
        <p:nvPicPr>
          <p:cNvPr id="8" name="Picture 8"/>
          <p:cNvPicPr>
            <a:picLocks noChangeAspect="1"/>
          </p:cNvPicPr>
          <p:nvPr/>
        </p:nvPicPr>
        <p:blipFill>
          <a:blip r:embed="rId4"/>
          <a:srcRect l="4582" t="36647" r="55703" b="33443"/>
          <a:stretch>
            <a:fillRect/>
          </a:stretch>
        </p:blipFill>
        <p:spPr>
          <a:xfrm>
            <a:off x="193665" y="214367"/>
            <a:ext cx="1905999" cy="1857127"/>
          </a:xfrm>
          <a:prstGeom prst="rect">
            <a:avLst/>
          </a:prstGeom>
        </p:spPr>
      </p:pic>
      <p:sp>
        <p:nvSpPr>
          <p:cNvPr id="12" name="TextBox 11"/>
          <p:cNvSpPr txBox="1"/>
          <p:nvPr/>
        </p:nvSpPr>
        <p:spPr>
          <a:xfrm>
            <a:off x="2946401" y="838200"/>
            <a:ext cx="7748531" cy="707886"/>
          </a:xfrm>
          <a:prstGeom prst="rect">
            <a:avLst/>
          </a:prstGeom>
          <a:noFill/>
        </p:spPr>
        <p:txBody>
          <a:bodyPr wrap="none" rtlCol="0">
            <a:spAutoFit/>
          </a:bodyPr>
          <a:lstStyle/>
          <a:p>
            <a:pPr defTabSz="609630">
              <a:defRPr/>
            </a:pPr>
            <a:r>
              <a:rPr lang="en-US" sz="4000">
                <a:solidFill>
                  <a:prstClr val="black"/>
                </a:solidFill>
                <a:latin typeface="Calibri"/>
              </a:rPr>
              <a:t>Hazing signs: Worried about a friend</a:t>
            </a:r>
          </a:p>
        </p:txBody>
      </p:sp>
      <p:pic>
        <p:nvPicPr>
          <p:cNvPr id="9" name="um2xLIxF8ng"/>
          <p:cNvPicPr>
            <a:picLocks noRot="1" noChangeAspect="1"/>
          </p:cNvPicPr>
          <p:nvPr>
            <a:videoFile r:link="rId1"/>
          </p:nvPr>
        </p:nvPicPr>
        <p:blipFill>
          <a:blip r:embed="rId5"/>
          <a:stretch>
            <a:fillRect/>
          </a:stretch>
        </p:blipFill>
        <p:spPr>
          <a:xfrm>
            <a:off x="2946401" y="1657350"/>
            <a:ext cx="7665155" cy="4311650"/>
          </a:xfrm>
          <a:prstGeom prst="rect">
            <a:avLst/>
          </a:prstGeom>
        </p:spPr>
      </p:pic>
    </p:spTree>
    <p:extLst>
      <p:ext uri="{BB962C8B-B14F-4D97-AF65-F5344CB8AC3E}">
        <p14:creationId xmlns:p14="http://schemas.microsoft.com/office/powerpoint/2010/main" val="85942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79088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APTIONID" val="94f5acb6-1e23-4829-95a5-a540db96f766"/>
  <p:tag name="TEMPPRESENTATIONFILE" val="C:\Users\jei8w\AppData\Local\Temp\tmpF92F.tmp"/>
  <p:tag name="TEMPMEDIAFILENAME" val="C:\Users\jei8w\AppData\Local\Temp\tmpF9DB_Gordie Case Study Slide 1"/>
  <p:tag name="MEDIAFADEDURATION" val="0.2"/>
  <p:tag name="MEDIATRANSPARENCY" val="0.3"/>
  <p:tag name="MEDIACAPTIONSHIDDEN" val="False"/>
  <p:tag name="CUSTOMXMLPARTID" val="{D106D921-5020-4C3C-A9F0-92D487405AA7}"/>
  <p:tag name="MEDIACAPTIONCOUNT" val="True"/>
  <p:tag name="MEDIACAPTIONSPROMPTED" val="False"/>
</p:tagLst>
</file>

<file path=ppt/tags/tag10.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094eb16c-921b-4fe3-9724-986783ae6c41"/>
  <p:tag name="CAPTIONITEMSYSNAME" val="Gordie Case Study Slide 1andalsothat00:00:46.1-00:00:49.6"/>
  <p:tag name="BOOKMARKENTRYNAME" val="Gordie Case Study Slide 100:00:46.1"/>
  <p:tag name="BOOKMARKEXITNAME" val="Gordie Case Study Slide 100:00:49.6"/>
</p:tagLst>
</file>

<file path=ppt/tags/tag11.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88e3b53f-226d-48a4-a5d5-b6d2bc48d3a6"/>
  <p:tag name="CAPTIONITEMSYSNAME" val="Gordie Case Study Slide 1Gordiewasexcited00:00:50.0-00:00:55.8"/>
  <p:tag name="BOOKMARKENTRYNAME" val="Gordie Case Study Slide 100:00:50.0"/>
  <p:tag name="BOOKMARKEXITNAME" val="Gordie Case Study Slide 100:00:55.8"/>
</p:tagLst>
</file>

<file path=ppt/tags/tag12.xml><?xml version="1.0" encoding="utf-8"?>
<p:tagLst xmlns:a="http://schemas.openxmlformats.org/drawingml/2006/main" xmlns:r="http://schemas.openxmlformats.org/officeDocument/2006/relationships" xmlns:p="http://schemas.openxmlformats.org/presentationml/2006/main">
  <p:tag name="CAPTIONID" val="59c66e0b-f864-41cc-9e5d-363b347c46aa"/>
  <p:tag name="TEMPPRESENTATIONFILE" val="C:\Users\jei8w\AppData\Local\Temp\tmpBE6A.tmp"/>
  <p:tag name="TEMPMEDIAFILENAME" val="C:\Users\jei8w\AppData\Local\Temp\tmpBED8_Gordie Case Study Slide 2"/>
  <p:tag name="MEDIAFADEDURATION" val="0.2"/>
  <p:tag name="MEDIATRANSPARENCY" val="0.3"/>
  <p:tag name="MEDIACAPTIONSHIDDEN" val="False"/>
  <p:tag name="MEDIACAPTIONCOUNT" val="True"/>
  <p:tag name="MEDIACAPTIONSPROMPTED" val="False"/>
  <p:tag name="CUSTOMXMLPARTID" val="{9EF1535B-10DB-4142-9CDE-E0DFD6010C61}"/>
</p:tagLst>
</file>

<file path=ppt/tags/tag13.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a3349408-18a9-42e8-8fc7-2d77cfec9ad9"/>
  <p:tag name="BOOKMARKENTRYNAME" val="Gordie Case Study Slide 200:00:00.7"/>
  <p:tag name="CAPTIONITEMSYSNAME" val="Gordie Case Study Slide 2Thatevening,Gordie00:00:00.7-00:00:07.8"/>
  <p:tag name="BOOKMARKEXITNAME" val="Gordie Case Study Slide 200:00:07.8"/>
</p:tagLst>
</file>

<file path=ppt/tags/tag14.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23ce6682-f803-4d6a-8d99-ec4360f432a6"/>
  <p:tag name="CAPTIONITEMSYSNAME" val="Gordie Case Study Slide 2wereblindfoldedand00:00:08.0-00:00:13.4"/>
  <p:tag name="BOOKMARKENTRYNAME" val="Gordie Case Study Slide 200:00:08.0"/>
  <p:tag name="BOOKMARKEXITNAME" val="Gordie Case Study Slide 200:00:13.4"/>
</p:tagLst>
</file>

<file path=ppt/tags/tag15.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b1af4767-87f6-4b41-bf2d-17d2fecd6bae"/>
  <p:tag name="CAPTIONITEMSYSNAME" val="Gordie Case Study Slide 2Thepledgeswere00:00:13.7-00:00:19.7"/>
  <p:tag name="BOOKMARKENTRYNAME" val="Gordie Case Study Slide 200:00:13.7"/>
  <p:tag name="BOOKMARKEXITNAME" val="Gordie Case Study Slide 200:00:19.7"/>
</p:tagLst>
</file>

<file path=ppt/tags/tag16.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96f6d469-7d25-4268-8cbd-d8c5ae507e69"/>
  <p:tag name="CAPTIONITEMSYSNAME" val="Gordie Case Study Slide 2Thepledgeswere00:00:20.1-00:00:28.0"/>
  <p:tag name="BOOKMARKENTRYNAME" val="Gordie Case Study Slide 200:00:20.1"/>
  <p:tag name="BOOKMARKEXITNAME" val="Gordie Case Study Slide 200:00:28.0"/>
</p:tagLst>
</file>

<file path=ppt/tags/tag17.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d3c87deb-4298-4002-98e2-2dc28b46d679"/>
  <p:tag name="CAPTIONITEMSYSNAME" val="Gordie Case Study Slide 2Whenthegroup00:00:28.1-00:00:33.0"/>
  <p:tag name="BOOKMARKENTRYNAME" val="Gordie Case Study Slide 200:00:28.1"/>
  <p:tag name="BOOKMARKEXITNAME" val="Gordie Case Study Slide 200:00:33.0"/>
</p:tagLst>
</file>

<file path=ppt/tags/tag18.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9265bc10-c471-4e16-90f5-4cf8c97569d1"/>
  <p:tag name="CAPTIONITEMSYSNAME" val="Gordie Case Study Slide 2andwasplaced00:00:33.1-00:00:38.2"/>
  <p:tag name="BOOKMARKENTRYNAME" val="Gordie Case Study Slide 200:00:33.1"/>
  <p:tag name="BOOKMARKEXITNAME" val="Gordie Case Study Slide 200:00:38.2"/>
</p:tagLst>
</file>

<file path=ppt/tags/tag19.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2a79bfbb-dac3-4bba-9a32-0fc06b25e337"/>
  <p:tag name="CAPTIONITEMSYSNAME" val="Gordie Case Study Slide 2Itwas1100:00:38.5-00:00:40.2"/>
  <p:tag name="BOOKMARKENTRYNAME" val="Gordie Case Study Slide 200:00:38.5"/>
  <p:tag name="BOOKMARKEXITNAME" val="Gordie Case Study Slide 200:00:40.2"/>
</p:tagLst>
</file>

<file path=ppt/tags/tag2.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bd374a16-50cd-474e-bdf2-d5520bd06dee"/>
  <p:tag name="CAPTIONITEMSYSNAME" val="Gordie Case Study Slide 1GordieBaileydied00:00:01.6-00:00:06.7"/>
  <p:tag name="BOOKMARKENTRYNAME" val="Gordie Case Study Slide 100:00:01.6"/>
  <p:tag name="BOOKMARKEXITNAME" val="Gordie Case Study Slide 100:00:06.7"/>
</p:tagLst>
</file>

<file path=ppt/tags/tag20.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701eede9-5859-4042-bd7c-f96fc87ca863"/>
  <p:tag name="CAPTIONITEMSYSNAME" val="Gordie Case Study Slide 2Fraternitybrothersand00:00:40.4-00:00:45.8"/>
  <p:tag name="BOOKMARKENTRYNAME" val="Gordie Case Study Slide 200:00:40.4"/>
  <p:tag name="BOOKMARKEXITNAME" val="Gordie Case Study Slide 200:00:45.8"/>
</p:tagLst>
</file>

<file path=ppt/tags/tag21.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30b0ba4c-e0a6-4fcf-8dc0-d88fd5da8d15"/>
  <p:tag name="CAPTIONITEMSYSNAME" val="Gordie Case Study Slide 2afraternityritual00:00:46.0-00:00:50.1"/>
  <p:tag name="BOOKMARKENTRYNAME" val="Gordie Case Study Slide 200:00:46.0"/>
  <p:tag name="BOOKMARKEXITNAME" val="Gordie Case Study Slide 200:00:50.1"/>
</p:tagLst>
</file>

<file path=ppt/tags/tag22.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38ccf7f5-e0bb-49c1-a687-b6610afd49cd"/>
  <p:tag name="CAPTIONITEMSYSNAME" val="Gordie Case Study Slide 2Afellowpledge00:00:50.3-00:00:56.5"/>
  <p:tag name="BOOKMARKENTRYNAME" val="Gordie Case Study Slide 200:00:50.3"/>
  <p:tag name="BOOKMARKEXITNAME" val="Gordie Case Study Slide 200:00:56.5"/>
</p:tagLst>
</file>

<file path=ppt/tags/tag23.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68569fc2-bbdc-49d7-ae97-f8ebaa13778f"/>
  <p:tag name="CAPTIONITEMSYSNAME" val="Gordie Case Study Slide 2checkedonGordie00:00:56.7-00:01:03.0"/>
  <p:tag name="BOOKMARKENTRYNAME" val="Gordie Case Study Slide 200:00:56.7"/>
  <p:tag name="BOOKMARKEXITNAME" val="Gordie Case Study Slide 200:01:03.0"/>
</p:tagLst>
</file>

<file path=ppt/tags/tag24.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20dd42ef-c8f9-4824-9c9d-0a23b89c4975"/>
  <p:tag name="CAPTIONITEMSYSNAME" val="Gordie Case Study Slide 2HeheardGordie00:01:03.1-00:01:09.1"/>
  <p:tag name="BOOKMARKENTRYNAME" val="Gordie Case Study Slide 200:01:03.1"/>
  <p:tag name="BOOKMARKEXITNAME" val="Gordie Case Study Slide 200:01:09.1"/>
</p:tagLst>
</file>

<file path=ppt/tags/tag25.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8053be4b-cd15-4fa6-875d-bc6d57437f6c"/>
  <p:tag name="CAPTIONITEMSYSNAME" val="Gordie Case Study Slide 2Whenthebrothers00:01:09.3-00:01:14.4"/>
  <p:tag name="BOOKMARKENTRYNAME" val="Gordie Case Study Slide 200:01:09.3"/>
  <p:tag name="BOOKMARKEXITNAME" val="Gordie Case Study Slide 200:01:14.4"/>
</p:tagLst>
</file>

<file path=ppt/tags/tag26.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b4a0c539-a671-4a81-9e2a-8025b07df41b"/>
  <p:tag name="CAPTIONITEMSYSNAME" val="Gordie Case Study Slide 2Hewasface00:01:14.7-00:01:21.0"/>
  <p:tag name="BOOKMARKENTRYNAME" val="Gordie Case Study Slide 200:01:14.7"/>
  <p:tag name="BOOKMARKEXITNAME" val="Gordie Case Study Slide 200:01:21.0"/>
</p:tagLst>
</file>

<file path=ppt/tags/tag27.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2fb74f14-45f9-4b7a-a423-8c23683a4d6b"/>
  <p:tag name="CAPTIONITEMSYSNAME" val="Gordie Case Study Slide 2Hisbloodalcohol00:01:21.2-00:01:27.0"/>
  <p:tag name="BOOKMARKENTRYNAME" val="Gordie Case Study Slide 200:01:21.2"/>
  <p:tag name="BOOKMARKEXITNAME" val="Gordie Case Study Slide 200:01:27.0"/>
</p:tagLst>
</file>

<file path=ppt/tags/tag28.xml><?xml version="1.0" encoding="utf-8"?>
<p:tagLst xmlns:a="http://schemas.openxmlformats.org/drawingml/2006/main" xmlns:r="http://schemas.openxmlformats.org/officeDocument/2006/relationships" xmlns:p="http://schemas.openxmlformats.org/presentationml/2006/main">
  <p:tag name="CAPTIONID" val="59c66e0b-f864-41cc-9e5d-363b347c46aa"/>
  <p:tag name="CAPTIONINTERNALID" val="06568ffe-8a83-4351-bf91-b2f6b6ff5806"/>
  <p:tag name="CAPTIONITEMSYSNAME" val="Gordie Case Study Slide 2Noonecalled00:01:27.1-00:01:31.0"/>
  <p:tag name="BOOKMARKENTRYNAME" val="Gordie Case Study Slide 200:01:27.1"/>
  <p:tag name="BOOKMARKEXITNAME" val="Gordie Case Study Slide 200:01:31.0"/>
</p:tagLst>
</file>

<file path=ppt/tags/tag3.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e6921586-e4d8-4ac2-bb44-53512ec836e3"/>
  <p:tag name="CAPTIONITEMSYSNAME" val="Gordie Case Study Slide 1Gordiewasa00:00:07.1-00:00:11.1"/>
  <p:tag name="BOOKMARKENTRYNAME" val="Gordie Case Study Slide 100:00:07.1"/>
  <p:tag name="BOOKMARKEXITNAME" val="Gordie Case Study Slide 100:00:11.1"/>
</p:tagLst>
</file>

<file path=ppt/tags/tag4.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63a14a8d-2b83-4fb8-94e2-0f95e02cd55a"/>
  <p:tag name="CAPTIONITEMSYSNAME" val="Gordie Case Study Slide 1Hehada00:00:11.3-00:00:16.3"/>
  <p:tag name="BOOKMARKENTRYNAME" val="Gordie Case Study Slide 100:00:11.3"/>
  <p:tag name="BOOKMARKEXITNAME" val="Gordie Case Study Slide 100:00:16.3"/>
</p:tagLst>
</file>

<file path=ppt/tags/tag5.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e41631b0-8eba-4c8f-80ce-b77a39f935ed"/>
  <p:tag name="CAPTIONITEMSYSNAME" val="Gordie Case Study Slide 1Inhighschool,00:00:16.5-00:00:23.0"/>
  <p:tag name="BOOKMARKENTRYNAME" val="Gordie Case Study Slide 100:00:16.5"/>
  <p:tag name="BOOKMARKEXITNAME" val="Gordie Case Study Slide 100:00:23.0"/>
</p:tagLst>
</file>

<file path=ppt/tags/tag6.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4ce57d1f-870b-4698-b807-09f2d3adefa2"/>
  <p:tag name="CAPTIONITEMSYSNAME" val="Gordie Case Study Slide 1Hewasalways00:00:23.3-00:00:29.9"/>
  <p:tag name="BOOKMARKENTRYNAME" val="Gordie Case Study Slide 100:00:23.3"/>
  <p:tag name="BOOKMARKEXITNAME" val="Gordie Case Study Slide 100:00:29.9"/>
</p:tagLst>
</file>

<file path=ppt/tags/tag7.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7e3479eb-1cdd-4e3f-867b-13ea879b615e"/>
  <p:tag name="CAPTIONITEMSYSNAME" val="Gordie Case Study Slide 1Hisfamilyfully00:00:30.1-00:00:34.5"/>
  <p:tag name="BOOKMARKENTRYNAME" val="Gordie Case Study Slide 100:00:30.1"/>
  <p:tag name="BOOKMARKEXITNAME" val="Gordie Case Study Slide 100:00:34.5"/>
</p:tagLst>
</file>

<file path=ppt/tags/tag8.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638f3849-b8b1-4c80-99cc-653c77b82ac1"/>
  <p:tag name="CAPTIONITEMSYSNAME" val="Gordie Case Study Slide 1Inhisthird00:00:35.3-00:00:39.8"/>
  <p:tag name="BOOKMARKENTRYNAME" val="Gordie Case Study Slide 100:00:35.3"/>
  <p:tag name="BOOKMARKEXITNAME" val="Gordie Case Study Slide 100:00:39.8"/>
</p:tagLst>
</file>

<file path=ppt/tags/tag9.xml><?xml version="1.0" encoding="utf-8"?>
<p:tagLst xmlns:a="http://schemas.openxmlformats.org/drawingml/2006/main" xmlns:r="http://schemas.openxmlformats.org/officeDocument/2006/relationships" xmlns:p="http://schemas.openxmlformats.org/presentationml/2006/main">
  <p:tag name="CAPTIONID" val="94f5acb6-1e23-4829-95a5-a540db96f766"/>
  <p:tag name="CAPTIONINTERNALID" val="eb0098f0-5b06-4a46-beda-2413458526db"/>
  <p:tag name="CAPTIONITEMSYSNAME" val="Gordie Case Study Slide 1Hecalledhis00:00:40.1-00:00:46.0"/>
  <p:tag name="BOOKMARKENTRYNAME" val="Gordie Case Study Slide 100:00:40.1"/>
  <p:tag name="BOOKMARKEXITNAME" val="Gordie Case Study Slide 100:00: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ordie PPT theme">
  <a:themeElements>
    <a:clrScheme name="Custom 4">
      <a:dk1>
        <a:srgbClr val="0E7439"/>
      </a:dk1>
      <a:lt1>
        <a:sysClr val="window" lastClr="FFFFFF"/>
      </a:lt1>
      <a:dk2>
        <a:srgbClr val="44546A"/>
      </a:dk2>
      <a:lt2>
        <a:srgbClr val="E7E6E6"/>
      </a:lt2>
      <a:accent1>
        <a:srgbClr val="75B33C"/>
      </a:accent1>
      <a:accent2>
        <a:srgbClr val="757070"/>
      </a:accent2>
      <a:accent3>
        <a:srgbClr val="A5A5A5"/>
      </a:accent3>
      <a:accent4>
        <a:srgbClr val="0E7439"/>
      </a:accent4>
      <a:accent5>
        <a:srgbClr val="0E7439"/>
      </a:accent5>
      <a:accent6>
        <a:srgbClr val="75B33C"/>
      </a:accent6>
      <a:hlink>
        <a:srgbClr val="0E7439"/>
      </a:hlink>
      <a:folHlink>
        <a:srgbClr val="7570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rdie PPT theme" id="{097F7171-434E-4A69-8E40-F4669F41B4E8}" vid="{DF2F0411-9FE9-4D34-A3A4-EAAA2F12EE28}"/>
    </a:ext>
  </a:extLst>
</a:theme>
</file>

<file path=ppt/theme/theme3.xml><?xml version="1.0" encoding="utf-8"?>
<a:theme xmlns:a="http://schemas.openxmlformats.org/drawingml/2006/main" name="1_Gordie PPT theme">
  <a:themeElements>
    <a:clrScheme name="Custom 4">
      <a:dk1>
        <a:srgbClr val="0E7439"/>
      </a:dk1>
      <a:lt1>
        <a:sysClr val="window" lastClr="FFFFFF"/>
      </a:lt1>
      <a:dk2>
        <a:srgbClr val="44546A"/>
      </a:dk2>
      <a:lt2>
        <a:srgbClr val="E7E6E6"/>
      </a:lt2>
      <a:accent1>
        <a:srgbClr val="75B33C"/>
      </a:accent1>
      <a:accent2>
        <a:srgbClr val="757070"/>
      </a:accent2>
      <a:accent3>
        <a:srgbClr val="A5A5A5"/>
      </a:accent3>
      <a:accent4>
        <a:srgbClr val="0E7439"/>
      </a:accent4>
      <a:accent5>
        <a:srgbClr val="0E7439"/>
      </a:accent5>
      <a:accent6>
        <a:srgbClr val="75B33C"/>
      </a:accent6>
      <a:hlink>
        <a:srgbClr val="0E7439"/>
      </a:hlink>
      <a:folHlink>
        <a:srgbClr val="7570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rdie PPT theme" id="{097F7171-434E-4A69-8E40-F4669F41B4E8}" vid="{DF2F0411-9FE9-4D34-A3A4-EAAA2F12EE28}"/>
    </a:ext>
  </a:extLst>
</a:theme>
</file>

<file path=ppt/theme/theme4.xml><?xml version="1.0" encoding="utf-8"?>
<a:theme xmlns:a="http://schemas.openxmlformats.org/drawingml/2006/main" name="2_Gordie PPT theme">
  <a:themeElements>
    <a:clrScheme name="Custom 4">
      <a:dk1>
        <a:srgbClr val="0E7439"/>
      </a:dk1>
      <a:lt1>
        <a:sysClr val="window" lastClr="FFFFFF"/>
      </a:lt1>
      <a:dk2>
        <a:srgbClr val="44546A"/>
      </a:dk2>
      <a:lt2>
        <a:srgbClr val="E7E6E6"/>
      </a:lt2>
      <a:accent1>
        <a:srgbClr val="75B33C"/>
      </a:accent1>
      <a:accent2>
        <a:srgbClr val="757070"/>
      </a:accent2>
      <a:accent3>
        <a:srgbClr val="A5A5A5"/>
      </a:accent3>
      <a:accent4>
        <a:srgbClr val="0E7439"/>
      </a:accent4>
      <a:accent5>
        <a:srgbClr val="0E7439"/>
      </a:accent5>
      <a:accent6>
        <a:srgbClr val="75B33C"/>
      </a:accent6>
      <a:hlink>
        <a:srgbClr val="0E7439"/>
      </a:hlink>
      <a:folHlink>
        <a:srgbClr val="7570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rdie PPT theme" id="{097F7171-434E-4A69-8E40-F4669F41B4E8}" vid="{DF2F0411-9FE9-4D34-A3A4-EAAA2F12EE2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23</Notes>
  <HiddenSlides>0</HiddenSlide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Office Theme</vt:lpstr>
      <vt:lpstr>Gordie PPT theme</vt:lpstr>
      <vt:lpstr>1_Gordie PPT theme</vt:lpstr>
      <vt:lpstr>2_Gordie PPT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STATE LAW HERE</vt:lpstr>
      <vt:lpstr>YOUR CAMPUS POLICY HERE</vt:lpstr>
      <vt:lpstr>PowerPoint Presentation</vt:lpstr>
      <vt:lpstr>PowerPoint Presentation</vt:lpstr>
      <vt:lpstr>PowerPoint Presentation</vt:lpstr>
      <vt:lpstr>YOUR CAMPUS RESOURCES 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Susan E (seb7q)</dc:creator>
  <cp:revision>4</cp:revision>
  <dcterms:created xsi:type="dcterms:W3CDTF">2022-08-01T12:25:35Z</dcterms:created>
  <dcterms:modified xsi:type="dcterms:W3CDTF">2023-08-18T03:39:54Z</dcterms:modified>
</cp:coreProperties>
</file>